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7"/>
  </p:handoutMasterIdLst>
  <p:sldIdLst>
    <p:sldId id="256" r:id="rId2"/>
    <p:sldId id="257" r:id="rId3"/>
    <p:sldId id="258" r:id="rId4"/>
    <p:sldId id="259" r:id="rId5"/>
    <p:sldId id="260" r:id="rId6"/>
    <p:sldId id="272" r:id="rId7"/>
    <p:sldId id="261" r:id="rId8"/>
    <p:sldId id="262" r:id="rId9"/>
    <p:sldId id="267" r:id="rId10"/>
    <p:sldId id="263" r:id="rId11"/>
    <p:sldId id="264" r:id="rId12"/>
    <p:sldId id="265" r:id="rId13"/>
    <p:sldId id="266" r:id="rId14"/>
    <p:sldId id="269" r:id="rId15"/>
    <p:sldId id="270" r:id="rId16"/>
  </p:sldIdLst>
  <p:sldSz cx="9144000" cy="6858000" type="screen4x3"/>
  <p:notesSz cx="6797675" cy="9926638"/>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87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k-SK" dirty="0"/>
          </a:p>
        </p:txBody>
      </p:sp>
      <p:sp>
        <p:nvSpPr>
          <p:cNvPr id="3" name="Zástupný symbol dátum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1F65A90-1EE2-41C2-B719-37805410EFEA}" type="datetimeFigureOut">
              <a:rPr lang="sk-SK" smtClean="0"/>
              <a:t>12. 2. 2019</a:t>
            </a:fld>
            <a:endParaRPr lang="sk-SK" dirty="0"/>
          </a:p>
        </p:txBody>
      </p:sp>
      <p:sp>
        <p:nvSpPr>
          <p:cNvPr id="4" name="Zástupný symbol päty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k-SK" dirty="0"/>
          </a:p>
        </p:txBody>
      </p:sp>
      <p:sp>
        <p:nvSpPr>
          <p:cNvPr id="5" name="Zástupný symbol čísla snímky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DCFB982-D8DC-4EA6-BB4F-6CBD7742E9EE}" type="slidenum">
              <a:rPr lang="sk-SK" smtClean="0"/>
              <a:t>‹#›</a:t>
            </a:fld>
            <a:endParaRPr lang="sk-SK" dirty="0"/>
          </a:p>
        </p:txBody>
      </p:sp>
    </p:spTree>
    <p:extLst>
      <p:ext uri="{BB962C8B-B14F-4D97-AF65-F5344CB8AC3E}">
        <p14:creationId xmlns:p14="http://schemas.microsoft.com/office/powerpoint/2010/main" val="17528757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15" name="Obdĺžni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Obdĺžni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Obdĺžni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bdĺžni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Podnadpis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k-SK" smtClean="0"/>
              <a:t>Kliknite sem a upravte štýl predlohy podnadpisov.</a:t>
            </a:r>
            <a:endParaRPr kumimoji="0" lang="en-US"/>
          </a:p>
        </p:txBody>
      </p:sp>
      <p:sp>
        <p:nvSpPr>
          <p:cNvPr id="28" name="Zástupný symbol dátumu 27"/>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17" name="Zástupný symbol päty 16"/>
          <p:cNvSpPr>
            <a:spLocks noGrp="1"/>
          </p:cNvSpPr>
          <p:nvPr>
            <p:ph type="ftr" sz="quarter" idx="11"/>
          </p:nvPr>
        </p:nvSpPr>
        <p:spPr/>
        <p:txBody>
          <a:bodyPr/>
          <a:lstStyle/>
          <a:p>
            <a:endParaRPr lang="sk-SK" dirty="0"/>
          </a:p>
        </p:txBody>
      </p:sp>
      <p:sp>
        <p:nvSpPr>
          <p:cNvPr id="7" name="Rovná spojnica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bdĺžni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á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á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Zástupný symbol čísla snímky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6463108-0728-4F2C-A3A7-356034624A9C}" type="slidenum">
              <a:rPr lang="sk-SK" smtClean="0"/>
              <a:pPr/>
              <a:t>‹#›</a:t>
            </a:fld>
            <a:endParaRPr lang="sk-SK" dirty="0"/>
          </a:p>
        </p:txBody>
      </p:sp>
      <p:sp>
        <p:nvSpPr>
          <p:cNvPr id="8" name="Nadpis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sk-SK" smtClean="0"/>
              <a:t>Kliknite sem a upravte štýl predlohy nadpisov.</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solidFill>
                  <a:schemeClr val="accent3">
                    <a:shade val="75000"/>
                  </a:schemeClr>
                </a:solidFill>
              </a:defRPr>
            </a:lvl1pPr>
          </a:lstStyle>
          <a:p>
            <a:r>
              <a:rPr kumimoji="0" lang="sk-SK" smtClean="0"/>
              <a:t>Kliknite sem a upravte štýl predlohy nadpisov.</a:t>
            </a:r>
            <a:endParaRPr kumimoji="0" lang="en-US"/>
          </a:p>
        </p:txBody>
      </p:sp>
      <p:sp>
        <p:nvSpPr>
          <p:cNvPr id="4" name="Zástupný symbol dátumu 3"/>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a:xfrm>
            <a:off x="4361688" y="1026372"/>
            <a:ext cx="457200" cy="441325"/>
          </a:xfrm>
        </p:spPr>
        <p:txBody>
          <a:bodyPr/>
          <a:lstStyle/>
          <a:p>
            <a:fld id="{D6463108-0728-4F2C-A3A7-356034624A9C}" type="slidenum">
              <a:rPr lang="sk-SK" smtClean="0"/>
              <a:pPr/>
              <a:t>‹#›</a:t>
            </a:fld>
            <a:endParaRPr lang="sk-SK" dirty="0"/>
          </a:p>
        </p:txBody>
      </p:sp>
      <p:sp>
        <p:nvSpPr>
          <p:cNvPr id="8" name="Zástupný symbol obsahu 7"/>
          <p:cNvSpPr>
            <a:spLocks noGrp="1"/>
          </p:cNvSpPr>
          <p:nvPr>
            <p:ph sz="quarter" idx="1"/>
          </p:nvPr>
        </p:nvSpPr>
        <p:spPr>
          <a:xfrm>
            <a:off x="301752" y="1527048"/>
            <a:ext cx="8503920" cy="45720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sp>
        <p:nvSpPr>
          <p:cNvPr id="17" name="Obdĺžni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Obdĺžni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Obdĺžni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Obdĺžni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bdĺžni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Zástupný symbol textu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k-SK" smtClean="0"/>
              <a:t>Kliknite sem a upravte štýly predlohy textu.</a:t>
            </a:r>
          </a:p>
        </p:txBody>
      </p:sp>
      <p:sp>
        <p:nvSpPr>
          <p:cNvPr id="13" name="Obdĺžni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Obdĺžni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Zástupný symbol päty 4"/>
          <p:cNvSpPr>
            <a:spLocks noGrp="1"/>
          </p:cNvSpPr>
          <p:nvPr>
            <p:ph type="ftr" sz="quarter" idx="11"/>
          </p:nvPr>
        </p:nvSpPr>
        <p:spPr/>
        <p:txBody>
          <a:bodyPr/>
          <a:lstStyle/>
          <a:p>
            <a:endParaRPr lang="sk-SK" dirty="0"/>
          </a:p>
        </p:txBody>
      </p:sp>
      <p:sp>
        <p:nvSpPr>
          <p:cNvPr id="4" name="Zástupný symbol dátumu 3"/>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8" name="Rovná spojnica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á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á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Zástupný symbol čísla snímky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6463108-0728-4F2C-A3A7-356034624A9C}" type="slidenum">
              <a:rPr lang="sk-SK" smtClean="0"/>
              <a:pPr/>
              <a:t>‹#›</a:t>
            </a:fld>
            <a:endParaRPr lang="sk-SK" dirty="0"/>
          </a:p>
        </p:txBody>
      </p:sp>
      <p:sp>
        <p:nvSpPr>
          <p:cNvPr id="2" name="Nadpis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sk-SK" smtClean="0"/>
              <a:t>Kliknite sem a upravte štýl predlohy nadpisov.</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301752" y="228600"/>
            <a:ext cx="8534400" cy="758952"/>
          </a:xfrm>
        </p:spPr>
        <p:txBody>
          <a:bodyPr/>
          <a:lstStyle/>
          <a:p>
            <a:r>
              <a:rPr kumimoji="0" lang="sk-SK" smtClean="0"/>
              <a:t>Kliknite sem a upravte štýl predlohy nadpisov.</a:t>
            </a:r>
            <a:endParaRPr kumimoji="0" lang="en-US"/>
          </a:p>
        </p:txBody>
      </p:sp>
      <p:sp>
        <p:nvSpPr>
          <p:cNvPr id="5" name="Zástupný symbol dátumu 4"/>
          <p:cNvSpPr>
            <a:spLocks noGrp="1"/>
          </p:cNvSpPr>
          <p:nvPr>
            <p:ph type="dt" sz="half" idx="10"/>
          </p:nvPr>
        </p:nvSpPr>
        <p:spPr>
          <a:xfrm>
            <a:off x="5791200" y="6409944"/>
            <a:ext cx="3044952" cy="365760"/>
          </a:xfrm>
        </p:spPr>
        <p:txBody>
          <a:bodyPr/>
          <a:lstStyle/>
          <a:p>
            <a:fld id="{6A812B65-9A1B-42FF-8DDA-365A2B0950AF}" type="datetimeFigureOut">
              <a:rPr lang="sk-SK" smtClean="0"/>
              <a:pPr/>
              <a:t>12. 2. 2019</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D6463108-0728-4F2C-A3A7-356034624A9C}" type="slidenum">
              <a:rPr lang="sk-SK" smtClean="0"/>
              <a:pPr/>
              <a:t>‹#›</a:t>
            </a:fld>
            <a:endParaRPr lang="sk-SK" dirty="0"/>
          </a:p>
        </p:txBody>
      </p:sp>
      <p:sp>
        <p:nvSpPr>
          <p:cNvPr id="8" name="Rovná spojnica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Zástupný symbol obsahu 9"/>
          <p:cNvSpPr>
            <a:spLocks noGrp="1"/>
          </p:cNvSpPr>
          <p:nvPr>
            <p:ph sz="half" idx="1"/>
          </p:nvPr>
        </p:nvSpPr>
        <p:spPr>
          <a:xfrm>
            <a:off x="301752" y="1371600"/>
            <a:ext cx="4038600" cy="4681728"/>
          </a:xfrm>
        </p:spPr>
        <p:txBody>
          <a:bodyPr/>
          <a:lstStyle>
            <a:lvl1pPr>
              <a:defRPr sz="2500"/>
            </a:lvl1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12" name="Zástupný symbol obsahu 11"/>
          <p:cNvSpPr>
            <a:spLocks noGrp="1"/>
          </p:cNvSpPr>
          <p:nvPr>
            <p:ph sz="half" idx="2"/>
          </p:nvPr>
        </p:nvSpPr>
        <p:spPr>
          <a:xfrm>
            <a:off x="4800600" y="1371600"/>
            <a:ext cx="4038600" cy="4681728"/>
          </a:xfrm>
        </p:spPr>
        <p:txBody>
          <a:bodyPr/>
          <a:lstStyle>
            <a:lvl1pPr>
              <a:defRPr sz="2500"/>
            </a:lvl1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spTree>
      <p:nvGrpSpPr>
        <p:cNvPr id="1" name=""/>
        <p:cNvGrpSpPr/>
        <p:nvPr/>
      </p:nvGrpSpPr>
      <p:grpSpPr>
        <a:xfrm>
          <a:off x="0" y="0"/>
          <a:ext cx="0" cy="0"/>
          <a:chOff x="0" y="0"/>
          <a:chExt cx="0" cy="0"/>
        </a:xfrm>
      </p:grpSpPr>
      <p:sp>
        <p:nvSpPr>
          <p:cNvPr id="10" name="Rovná spojnica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Obdĺžni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Obdĺžni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Obdĺžni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Obdĺžni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Obdĺžni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bdĺžni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Zástupný symbol textu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7" name="Zástupný symbol dátumu 6"/>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8" name="Zástupný symbol päty 7"/>
          <p:cNvSpPr>
            <a:spLocks noGrp="1"/>
          </p:cNvSpPr>
          <p:nvPr>
            <p:ph type="ftr" sz="quarter" idx="11"/>
          </p:nvPr>
        </p:nvSpPr>
        <p:spPr>
          <a:xfrm>
            <a:off x="304800" y="6409944"/>
            <a:ext cx="3581400" cy="365760"/>
          </a:xfrm>
        </p:spPr>
        <p:txBody>
          <a:bodyPr/>
          <a:lstStyle/>
          <a:p>
            <a:endParaRPr lang="sk-SK" dirty="0"/>
          </a:p>
        </p:txBody>
      </p:sp>
      <p:sp>
        <p:nvSpPr>
          <p:cNvPr id="15" name="Rovná spojnica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Zástupný symbol obsahu 23"/>
          <p:cNvSpPr>
            <a:spLocks noGrp="1"/>
          </p:cNvSpPr>
          <p:nvPr>
            <p:ph sz="quarter" idx="2"/>
          </p:nvPr>
        </p:nvSpPr>
        <p:spPr>
          <a:xfrm>
            <a:off x="301752" y="2471383"/>
            <a:ext cx="4041648" cy="3818404"/>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26" name="Zástupný symbol obsahu 25"/>
          <p:cNvSpPr>
            <a:spLocks noGrp="1"/>
          </p:cNvSpPr>
          <p:nvPr>
            <p:ph sz="quarter" idx="4"/>
          </p:nvPr>
        </p:nvSpPr>
        <p:spPr>
          <a:xfrm>
            <a:off x="4800600" y="2471383"/>
            <a:ext cx="4038600" cy="3822192"/>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25" name="Ová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á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Zástupný symbol čísla snímky 8"/>
          <p:cNvSpPr>
            <a:spLocks noGrp="1"/>
          </p:cNvSpPr>
          <p:nvPr>
            <p:ph type="sldNum" sz="quarter" idx="12"/>
          </p:nvPr>
        </p:nvSpPr>
        <p:spPr>
          <a:xfrm>
            <a:off x="4343400" y="1042416"/>
            <a:ext cx="457200" cy="441325"/>
          </a:xfrm>
        </p:spPr>
        <p:txBody>
          <a:bodyPr/>
          <a:lstStyle>
            <a:lvl1pPr algn="ctr">
              <a:defRPr/>
            </a:lvl1pPr>
          </a:lstStyle>
          <a:p>
            <a:fld id="{D6463108-0728-4F2C-A3A7-356034624A9C}" type="slidenum">
              <a:rPr lang="sk-SK" smtClean="0"/>
              <a:pPr/>
              <a:t>‹#›</a:t>
            </a:fld>
            <a:endParaRPr lang="sk-SK" dirty="0"/>
          </a:p>
        </p:txBody>
      </p:sp>
      <p:sp>
        <p:nvSpPr>
          <p:cNvPr id="23" name="Nadpis 22"/>
          <p:cNvSpPr>
            <a:spLocks noGrp="1"/>
          </p:cNvSpPr>
          <p:nvPr>
            <p:ph type="title"/>
          </p:nvPr>
        </p:nvSpPr>
        <p:spPr/>
        <p:txBody>
          <a:bodyPr rtlCol="0" anchor="b" anchorCtr="0"/>
          <a:lstStyle/>
          <a:p>
            <a:r>
              <a:rPr kumimoji="0" lang="sk-SK" smtClean="0"/>
              <a:t>Kliknite sem a upravte štýl predlohy nadpisov.</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3" name="Zástupný symbol dátumu 2"/>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4" name="Zástupný symbol päty 3"/>
          <p:cNvSpPr>
            <a:spLocks noGrp="1"/>
          </p:cNvSpPr>
          <p:nvPr>
            <p:ph type="ftr" sz="quarter" idx="11"/>
          </p:nvPr>
        </p:nvSpPr>
        <p:spPr/>
        <p:txBody>
          <a:bodyPr/>
          <a:lstStyle/>
          <a:p>
            <a:endParaRPr lang="sk-SK" dirty="0"/>
          </a:p>
        </p:txBody>
      </p:sp>
      <p:sp>
        <p:nvSpPr>
          <p:cNvPr id="5" name="Zástupný symbol čísla snímky 4"/>
          <p:cNvSpPr>
            <a:spLocks noGrp="1"/>
          </p:cNvSpPr>
          <p:nvPr>
            <p:ph type="sldNum" sz="quarter" idx="12"/>
          </p:nvPr>
        </p:nvSpPr>
        <p:spPr>
          <a:xfrm>
            <a:off x="4343400" y="1036020"/>
            <a:ext cx="457200" cy="441325"/>
          </a:xfrm>
        </p:spPr>
        <p:txBody>
          <a:bodyPr/>
          <a:lstStyle/>
          <a:p>
            <a:fld id="{D6463108-0728-4F2C-A3A7-356034624A9C}" type="slidenum">
              <a:rPr lang="sk-SK" smtClean="0"/>
              <a:pPr/>
              <a:t>‹#›</a:t>
            </a:fld>
            <a:endParaRPr lang="sk-SK"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7" name="Obdĺžni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Obdĺžni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Obdĺžni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Obdĺžni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Obdĺžni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Obdĺžni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Zástupný symbol dátumu 1"/>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3" name="Zástupný symbol päty 2"/>
          <p:cNvSpPr>
            <a:spLocks noGrp="1"/>
          </p:cNvSpPr>
          <p:nvPr>
            <p:ph type="ftr" sz="quarter" idx="11"/>
          </p:nvPr>
        </p:nvSpPr>
        <p:spPr/>
        <p:txBody>
          <a:bodyPr/>
          <a:lstStyle/>
          <a:p>
            <a:endParaRPr lang="sk-SK" dirty="0"/>
          </a:p>
        </p:txBody>
      </p:sp>
      <p:sp>
        <p:nvSpPr>
          <p:cNvPr id="4" name="Zástupný symbol čísla snímky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6463108-0728-4F2C-A3A7-356034624A9C}" type="slidenum">
              <a:rPr lang="sk-SK" smtClean="0"/>
              <a:pPr/>
              <a:t>‹#›</a:t>
            </a:fld>
            <a:endParaRPr lang="sk-SK"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19" name="Obdĺžni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Obdĺžni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Obdĺžni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Obdĺžni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bdĺžni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Nadpis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sk-SK" smtClean="0"/>
              <a:t>Kliknite sem a upravte štýly predlohy textu.</a:t>
            </a:r>
          </a:p>
        </p:txBody>
      </p:sp>
      <p:sp>
        <p:nvSpPr>
          <p:cNvPr id="8" name="Obdĺžni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ovná spojnica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Zástupný symbol obsahu 19"/>
          <p:cNvSpPr>
            <a:spLocks noGrp="1"/>
          </p:cNvSpPr>
          <p:nvPr>
            <p:ph sz="quarter" idx="1"/>
          </p:nvPr>
        </p:nvSpPr>
        <p:spPr>
          <a:xfrm>
            <a:off x="3124200" y="685800"/>
            <a:ext cx="5638800" cy="54102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10" name="Ová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á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Zástupný symbol čísla snímky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6463108-0728-4F2C-A3A7-356034624A9C}" type="slidenum">
              <a:rPr lang="sk-SK" smtClean="0"/>
              <a:pPr/>
              <a:t>‹#›</a:t>
            </a:fld>
            <a:endParaRPr lang="sk-SK" dirty="0"/>
          </a:p>
        </p:txBody>
      </p:sp>
      <p:sp>
        <p:nvSpPr>
          <p:cNvPr id="21" name="Obdĺžni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Zástupný symbol dátumu 4"/>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6" name="Zástupný symbol päty 5"/>
          <p:cNvSpPr>
            <a:spLocks noGrp="1"/>
          </p:cNvSpPr>
          <p:nvPr>
            <p:ph type="ftr" sz="quarter" idx="11"/>
          </p:nvPr>
        </p:nvSpPr>
        <p:spPr>
          <a:xfrm>
            <a:off x="301752" y="6410848"/>
            <a:ext cx="3383280" cy="365760"/>
          </a:xfrm>
        </p:spPr>
        <p:txBody>
          <a:bodyPr/>
          <a:lstStyle/>
          <a:p>
            <a:endParaRPr lang="sk-SK"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21" name="Rovná spojnica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Obdĺžni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Obdĺžni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Obdĺžni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Obdĺžni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Obdĺžni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bdĺžni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á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á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Zástupný symbol čísla snímky 6"/>
          <p:cNvSpPr>
            <a:spLocks noGrp="1"/>
          </p:cNvSpPr>
          <p:nvPr>
            <p:ph type="sldNum" sz="quarter" idx="12"/>
          </p:nvPr>
        </p:nvSpPr>
        <p:spPr>
          <a:xfrm>
            <a:off x="1371600" y="312738"/>
            <a:ext cx="457200" cy="441325"/>
          </a:xfrm>
        </p:spPr>
        <p:txBody>
          <a:bodyPr/>
          <a:lstStyle/>
          <a:p>
            <a:fld id="{D6463108-0728-4F2C-A3A7-356034624A9C}" type="slidenum">
              <a:rPr lang="sk-SK" smtClean="0"/>
              <a:pPr/>
              <a:t>‹#›</a:t>
            </a:fld>
            <a:endParaRPr lang="sk-SK" dirty="0"/>
          </a:p>
        </p:txBody>
      </p:sp>
      <p:sp>
        <p:nvSpPr>
          <p:cNvPr id="2" name="Nadpis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sk-SK" smtClean="0"/>
              <a:t>Kliknite sem a upravte štýl predlohy nadpisov.</a:t>
            </a:r>
            <a:endParaRPr kumimoji="0" lang="en-US"/>
          </a:p>
        </p:txBody>
      </p:sp>
      <p:sp>
        <p:nvSpPr>
          <p:cNvPr id="3" name="Zástupný symbol obrázka 2"/>
          <p:cNvSpPr>
            <a:spLocks noGrp="1"/>
          </p:cNvSpPr>
          <p:nvPr>
            <p:ph type="pic" idx="1"/>
          </p:nvPr>
        </p:nvSpPr>
        <p:spPr>
          <a:xfrm>
            <a:off x="3000375" y="609600"/>
            <a:ext cx="5867400" cy="4267200"/>
          </a:xfrm>
        </p:spPr>
        <p:txBody>
          <a:bodyPr/>
          <a:lstStyle>
            <a:lvl1pPr marL="0" indent="0">
              <a:buNone/>
              <a:defRPr sz="3200"/>
            </a:lvl1pPr>
          </a:lstStyle>
          <a:p>
            <a:r>
              <a:rPr kumimoji="0" lang="sk-SK" dirty="0" smtClean="0"/>
              <a:t>Ak chcete pridať obrázok, kliknite na ikonu</a:t>
            </a:r>
            <a:endParaRPr kumimoji="0" lang="en-US" dirty="0"/>
          </a:p>
        </p:txBody>
      </p:sp>
      <p:sp>
        <p:nvSpPr>
          <p:cNvPr id="4" name="Zástupný symbol textu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sk-SK" smtClean="0"/>
              <a:t>Kliknite sem a upravte štýly predlohy textu.</a:t>
            </a:r>
          </a:p>
        </p:txBody>
      </p:sp>
      <p:sp>
        <p:nvSpPr>
          <p:cNvPr id="22" name="Obdĺžni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Zástupný symbol dátumu 4"/>
          <p:cNvSpPr>
            <a:spLocks noGrp="1"/>
          </p:cNvSpPr>
          <p:nvPr>
            <p:ph type="dt" sz="half" idx="10"/>
          </p:nvPr>
        </p:nvSpPr>
        <p:spPr>
          <a:xfrm>
            <a:off x="5788152" y="6404984"/>
            <a:ext cx="3044952" cy="365760"/>
          </a:xfrm>
        </p:spPr>
        <p:txBody>
          <a:bodyPr/>
          <a:lstStyle/>
          <a:p>
            <a:fld id="{6A812B65-9A1B-42FF-8DDA-365A2B0950AF}" type="datetimeFigureOut">
              <a:rPr lang="sk-SK" smtClean="0"/>
              <a:pPr/>
              <a:t>12. 2. 2019</a:t>
            </a:fld>
            <a:endParaRPr lang="sk-SK" dirty="0"/>
          </a:p>
        </p:txBody>
      </p:sp>
      <p:sp>
        <p:nvSpPr>
          <p:cNvPr id="6" name="Zástupný symbol päty 5"/>
          <p:cNvSpPr>
            <a:spLocks noGrp="1"/>
          </p:cNvSpPr>
          <p:nvPr>
            <p:ph type="ftr" sz="quarter" idx="11"/>
          </p:nvPr>
        </p:nvSpPr>
        <p:spPr>
          <a:xfrm>
            <a:off x="301752" y="6410848"/>
            <a:ext cx="3584448" cy="365760"/>
          </a:xfrm>
        </p:spPr>
        <p:txBody>
          <a:bodyPr/>
          <a:lstStyle/>
          <a:p>
            <a:endParaRPr lang="sk-SK"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6463108-0728-4F2C-A3A7-356034624A9C}" type="slidenum">
              <a:rPr lang="sk-SK" smtClean="0"/>
              <a:pPr/>
              <a:t>‹#›</a:t>
            </a:fld>
            <a:endParaRPr lang="sk-SK"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Zvislý nadpis a text">
    <p:spTree>
      <p:nvGrpSpPr>
        <p:cNvPr id="1" name=""/>
        <p:cNvGrpSpPr/>
        <p:nvPr/>
      </p:nvGrpSpPr>
      <p:grpSpPr>
        <a:xfrm>
          <a:off x="0" y="0"/>
          <a:ext cx="0" cy="0"/>
          <a:chOff x="0" y="0"/>
          <a:chExt cx="0" cy="0"/>
        </a:xfrm>
      </p:grpSpPr>
      <p:sp>
        <p:nvSpPr>
          <p:cNvPr id="7" name="Obdĺžni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Obdĺžni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Obdĺžni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Obdĺžni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Obdĺžni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bdĺžni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ovná spojnica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á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á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Zástupný symbol čísla snímky 5"/>
          <p:cNvSpPr>
            <a:spLocks noGrp="1"/>
          </p:cNvSpPr>
          <p:nvPr>
            <p:ph type="sldNum" sz="quarter" idx="12"/>
          </p:nvPr>
        </p:nvSpPr>
        <p:spPr>
          <a:xfrm>
            <a:off x="6915912" y="3009901"/>
            <a:ext cx="457200" cy="441325"/>
          </a:xfrm>
        </p:spPr>
        <p:txBody>
          <a:bodyPr/>
          <a:lstStyle/>
          <a:p>
            <a:fld id="{D6463108-0728-4F2C-A3A7-356034624A9C}" type="slidenum">
              <a:rPr lang="sk-SK" smtClean="0"/>
              <a:pPr/>
              <a:t>‹#›</a:t>
            </a:fld>
            <a:endParaRPr lang="sk-SK" dirty="0"/>
          </a:p>
        </p:txBody>
      </p:sp>
      <p:sp>
        <p:nvSpPr>
          <p:cNvPr id="3" name="Zástupný symbol zvislého textu 2"/>
          <p:cNvSpPr>
            <a:spLocks noGrp="1"/>
          </p:cNvSpPr>
          <p:nvPr>
            <p:ph type="body" orient="vert" idx="1"/>
          </p:nvPr>
        </p:nvSpPr>
        <p:spPr>
          <a:xfrm>
            <a:off x="304800" y="304800"/>
            <a:ext cx="6553200" cy="5821366"/>
          </a:xfrm>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6A812B65-9A1B-42FF-8DDA-365A2B0950AF}" type="datetimeFigureOut">
              <a:rPr lang="sk-SK" smtClean="0"/>
              <a:pPr/>
              <a:t>12. 2. 2019</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2" name="Zvislý nadpis 1"/>
          <p:cNvSpPr>
            <a:spLocks noGrp="1"/>
          </p:cNvSpPr>
          <p:nvPr>
            <p:ph type="title" orient="vert"/>
          </p:nvPr>
        </p:nvSpPr>
        <p:spPr>
          <a:xfrm>
            <a:off x="7391400" y="304801"/>
            <a:ext cx="1447800" cy="5851525"/>
          </a:xfrm>
        </p:spPr>
        <p:txBody>
          <a:bodyPr vert="eaVert"/>
          <a:lstStyle/>
          <a:p>
            <a:r>
              <a:rPr kumimoji="0" lang="sk-SK" smtClean="0"/>
              <a:t>Kliknite sem a upravte štýl predlohy nadpisov.</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Obdĺžni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Obdĺžni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Obdĺžni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Obdĺžni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Obdĺžni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Zástupný symbol dátumu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A812B65-9A1B-42FF-8DDA-365A2B0950AF}" type="datetimeFigureOut">
              <a:rPr lang="sk-SK" smtClean="0"/>
              <a:pPr/>
              <a:t>12. 2. 2019</a:t>
            </a:fld>
            <a:endParaRPr lang="sk-SK" dirty="0"/>
          </a:p>
        </p:txBody>
      </p:sp>
      <p:sp>
        <p:nvSpPr>
          <p:cNvPr id="3" name="Zástupný symbol päty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sk-SK" dirty="0"/>
          </a:p>
        </p:txBody>
      </p:sp>
      <p:sp>
        <p:nvSpPr>
          <p:cNvPr id="8" name="Obdĺžni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ovná spojnica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á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á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Zástupný symbol čísla snímky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6463108-0728-4F2C-A3A7-356034624A9C}" type="slidenum">
              <a:rPr lang="sk-SK" smtClean="0"/>
              <a:pPr/>
              <a:t>‹#›</a:t>
            </a:fld>
            <a:endParaRPr lang="sk-SK" dirty="0"/>
          </a:p>
        </p:txBody>
      </p:sp>
      <p:sp>
        <p:nvSpPr>
          <p:cNvPr id="22" name="Zástupný symbol nadpisu 21"/>
          <p:cNvSpPr>
            <a:spLocks noGrp="1"/>
          </p:cNvSpPr>
          <p:nvPr>
            <p:ph type="title"/>
          </p:nvPr>
        </p:nvSpPr>
        <p:spPr>
          <a:xfrm>
            <a:off x="301752" y="228600"/>
            <a:ext cx="8534400" cy="758952"/>
          </a:xfrm>
          <a:prstGeom prst="rect">
            <a:avLst/>
          </a:prstGeom>
        </p:spPr>
        <p:txBody>
          <a:bodyPr vert="horz" anchor="b">
            <a:normAutofit/>
          </a:bodyPr>
          <a:lstStyle/>
          <a:p>
            <a:r>
              <a:rPr kumimoji="0" lang="sk-SK" smtClean="0"/>
              <a:t>Kliknite sem a upravte štýl predlohy nadpisov.</a:t>
            </a:r>
            <a:endParaRPr kumimoji="0" lang="en-US"/>
          </a:p>
        </p:txBody>
      </p:sp>
      <p:sp>
        <p:nvSpPr>
          <p:cNvPr id="13" name="Zástupný symbol textu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www.oskole.sk/userfiles/image/Zofia/J%C3%BAl/Biol%C3%B3gia/Zaklady_prvej_pomoci_II_zlomeniny_html_1edebe8c.png" TargetMode="External"/><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gif"/><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1371600" y="304800"/>
            <a:ext cx="6545382" cy="1323439"/>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Poškodenia a poranenia</a:t>
            </a:r>
          </a:p>
          <a:p>
            <a:pPr algn="ctr"/>
            <a:r>
              <a:rPr lang="sk-SK" sz="4000" b="1" dirty="0" smtClean="0">
                <a:ln/>
                <a:solidFill>
                  <a:schemeClr val="accent3"/>
                </a:solidFill>
              </a:rPr>
              <a:t>kostí a svalov</a:t>
            </a:r>
            <a:endParaRPr lang="sk-SK" sz="4000" b="1" cap="none" spc="0" dirty="0">
              <a:ln/>
              <a:solidFill>
                <a:schemeClr val="accent3"/>
              </a:solidFill>
              <a:effectLst/>
            </a:endParaRPr>
          </a:p>
        </p:txBody>
      </p:sp>
      <p:pic>
        <p:nvPicPr>
          <p:cNvPr id="25602" name="Picture 2" descr="http://nd01.jxs.cz/508/024/d6b2346b77_13396757_o2.gif"/>
          <p:cNvPicPr>
            <a:picLocks noChangeAspect="1" noChangeArrowheads="1"/>
          </p:cNvPicPr>
          <p:nvPr/>
        </p:nvPicPr>
        <p:blipFill>
          <a:blip r:embed="rId2" cstate="print"/>
          <a:srcRect/>
          <a:stretch>
            <a:fillRect/>
          </a:stretch>
        </p:blipFill>
        <p:spPr bwMode="auto">
          <a:xfrm>
            <a:off x="2667000" y="2057400"/>
            <a:ext cx="3867150" cy="3390900"/>
          </a:xfrm>
          <a:prstGeom prst="rect">
            <a:avLst/>
          </a:prstGeom>
          <a:noFill/>
        </p:spPr>
      </p:pic>
      <p:sp>
        <p:nvSpPr>
          <p:cNvPr id="4" name="BlokTextu 3"/>
          <p:cNvSpPr txBox="1"/>
          <p:nvPr/>
        </p:nvSpPr>
        <p:spPr>
          <a:xfrm>
            <a:off x="304800" y="5791200"/>
            <a:ext cx="8534400" cy="523220"/>
          </a:xfrm>
          <a:prstGeom prst="rect">
            <a:avLst/>
          </a:prstGeom>
          <a:noFill/>
        </p:spPr>
        <p:txBody>
          <a:bodyPr wrap="square" rtlCol="0">
            <a:spAutoFit/>
          </a:bodyPr>
          <a:lstStyle/>
          <a:p>
            <a:r>
              <a:rPr lang="sk-SK" sz="2800" dirty="0" smtClean="0">
                <a:latin typeface="Times New Roman" pitchFamily="18" charset="0"/>
                <a:cs typeface="Times New Roman" pitchFamily="18" charset="0"/>
              </a:rPr>
              <a:t>PaedDr. Igor Drexler, ZŠ Nábrežná, Kysucké Nové Mesto</a:t>
            </a:r>
            <a:endParaRPr lang="sk-SK"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1519882" y="304800"/>
            <a:ext cx="6248827"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Cieľ vyučovacej hodiny</a:t>
            </a:r>
            <a:endParaRPr lang="sk-SK" sz="4000" b="1" cap="none" spc="0" dirty="0">
              <a:ln/>
              <a:solidFill>
                <a:schemeClr val="accent3"/>
              </a:solidFill>
              <a:effectLst/>
            </a:endParaRPr>
          </a:p>
        </p:txBody>
      </p:sp>
      <p:sp>
        <p:nvSpPr>
          <p:cNvPr id="3" name="BlokTextu 2"/>
          <p:cNvSpPr txBox="1"/>
          <p:nvPr/>
        </p:nvSpPr>
        <p:spPr>
          <a:xfrm>
            <a:off x="228600" y="17526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Vedieť vymenovať niektoré príčiny zlomenia kostí</a:t>
            </a:r>
            <a:endParaRPr lang="sk-SK" sz="2400" dirty="0">
              <a:latin typeface="Times New Roman" pitchFamily="18" charset="0"/>
              <a:cs typeface="Times New Roman" pitchFamily="18" charset="0"/>
            </a:endParaRPr>
          </a:p>
        </p:txBody>
      </p:sp>
      <p:sp>
        <p:nvSpPr>
          <p:cNvPr id="5" name="BlokTextu 4"/>
          <p:cNvSpPr txBox="1"/>
          <p:nvPr/>
        </p:nvSpPr>
        <p:spPr>
          <a:xfrm>
            <a:off x="228600" y="27432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Vedieť popísať typy zlomenín kostí</a:t>
            </a:r>
            <a:endParaRPr lang="sk-SK" sz="2400" dirty="0">
              <a:latin typeface="Times New Roman" pitchFamily="18" charset="0"/>
              <a:cs typeface="Times New Roman" pitchFamily="18" charset="0"/>
            </a:endParaRPr>
          </a:p>
        </p:txBody>
      </p:sp>
      <p:sp>
        <p:nvSpPr>
          <p:cNvPr id="6" name="BlokTextu 5"/>
          <p:cNvSpPr txBox="1"/>
          <p:nvPr/>
        </p:nvSpPr>
        <p:spPr>
          <a:xfrm>
            <a:off x="228600" y="37338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Poznať príklady poranení a porúch svalov a šliach a ich príčiny</a:t>
            </a:r>
            <a:endParaRPr lang="sk-SK" sz="2400" dirty="0">
              <a:latin typeface="Times New Roman" pitchFamily="18" charset="0"/>
              <a:cs typeface="Times New Roman" pitchFamily="18" charset="0"/>
            </a:endParaRPr>
          </a:p>
        </p:txBody>
      </p:sp>
      <p:sp>
        <p:nvSpPr>
          <p:cNvPr id="7" name="BlokTextu 6"/>
          <p:cNvSpPr txBox="1"/>
          <p:nvPr/>
        </p:nvSpPr>
        <p:spPr>
          <a:xfrm>
            <a:off x="228600" y="4876800"/>
            <a:ext cx="8686800" cy="830997"/>
          </a:xfrm>
          <a:prstGeom prst="rect">
            <a:avLst/>
          </a:prstGeom>
          <a:noFill/>
        </p:spPr>
        <p:txBody>
          <a:bodyPr wrap="square" rtlCol="0">
            <a:spAutoFit/>
          </a:bodyPr>
          <a:lstStyle/>
          <a:p>
            <a:r>
              <a:rPr lang="sk-SK" sz="2400" dirty="0" smtClean="0">
                <a:latin typeface="Times New Roman" pitchFamily="18" charset="0"/>
                <a:cs typeface="Times New Roman" pitchFamily="18" charset="0"/>
              </a:rPr>
              <a:t>Poznať príčiny nesprávneho držania tela a jeho vplyv na ochabnutie svalov trupu </a:t>
            </a:r>
            <a:endParaRPr lang="sk-SK"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1219200" y="381000"/>
            <a:ext cx="4459875"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Zlomeniny kostí</a:t>
            </a:r>
            <a:endParaRPr lang="sk-SK" sz="4000" b="1" cap="none" spc="0" dirty="0">
              <a:ln/>
              <a:solidFill>
                <a:schemeClr val="accent3"/>
              </a:solidFill>
              <a:effectLst/>
            </a:endParaRPr>
          </a:p>
        </p:txBody>
      </p:sp>
      <p:sp>
        <p:nvSpPr>
          <p:cNvPr id="3" name="BlokTextu 2"/>
          <p:cNvSpPr txBox="1"/>
          <p:nvPr/>
        </p:nvSpPr>
        <p:spPr>
          <a:xfrm>
            <a:off x="304800" y="1219200"/>
            <a:ext cx="8534400" cy="3631763"/>
          </a:xfrm>
          <a:prstGeom prst="rect">
            <a:avLst/>
          </a:prstGeom>
          <a:noFill/>
        </p:spPr>
        <p:txBody>
          <a:bodyPr wrap="square" rtlCol="0">
            <a:spAutoFit/>
          </a:bodyPr>
          <a:lstStyle/>
          <a:p>
            <a:r>
              <a:rPr lang="sk-SK" sz="3200" dirty="0" smtClean="0">
                <a:latin typeface="Times New Roman" pitchFamily="18" charset="0"/>
                <a:cs typeface="Times New Roman" pitchFamily="18" charset="0"/>
              </a:rPr>
              <a:t>Čo uľahčuje vznik zlomeniny?</a:t>
            </a:r>
            <a:r>
              <a:rPr lang="sk-SK" sz="2200" dirty="0" smtClean="0">
                <a:latin typeface="Times New Roman" pitchFamily="18" charset="0"/>
                <a:cs typeface="Times New Roman" pitchFamily="18" charset="0"/>
              </a:rPr>
              <a:t/>
            </a:r>
            <a:br>
              <a:rPr lang="sk-SK" sz="2200" dirty="0" smtClean="0">
                <a:latin typeface="Times New Roman" pitchFamily="18" charset="0"/>
                <a:cs typeface="Times New Roman" pitchFamily="18" charset="0"/>
              </a:rPr>
            </a:br>
            <a:r>
              <a:rPr lang="sk-SK" sz="2200" dirty="0" smtClean="0">
                <a:latin typeface="Times New Roman" pitchFamily="18" charset="0"/>
                <a:cs typeface="Times New Roman" pitchFamily="18" charset="0"/>
              </a:rPr>
              <a:t>• Pokročilý vek (súvislosť s osteoporózou)</a:t>
            </a:r>
            <a:br>
              <a:rPr lang="sk-SK" sz="2200" dirty="0" smtClean="0">
                <a:latin typeface="Times New Roman" pitchFamily="18" charset="0"/>
                <a:cs typeface="Times New Roman" pitchFamily="18" charset="0"/>
              </a:rPr>
            </a:br>
            <a:r>
              <a:rPr lang="sk-SK" sz="2200" dirty="0" smtClean="0">
                <a:latin typeface="Times New Roman" pitchFamily="18" charset="0"/>
                <a:cs typeface="Times New Roman" pitchFamily="18" charset="0"/>
              </a:rPr>
              <a:t>• Netrénovanosť (zaťažovaná - vyšportovaná kostra je </a:t>
            </a:r>
          </a:p>
          <a:p>
            <a:r>
              <a:rPr lang="sk-SK" sz="2200" dirty="0" smtClean="0">
                <a:latin typeface="Times New Roman" pitchFamily="18" charset="0"/>
                <a:cs typeface="Times New Roman" pitchFamily="18" charset="0"/>
              </a:rPr>
              <a:t>   pevnejšia). </a:t>
            </a:r>
            <a:br>
              <a:rPr lang="sk-SK" sz="2200" dirty="0" smtClean="0">
                <a:latin typeface="Times New Roman" pitchFamily="18" charset="0"/>
                <a:cs typeface="Times New Roman" pitchFamily="18" charset="0"/>
              </a:rPr>
            </a:br>
            <a:r>
              <a:rPr lang="sk-SK" sz="2200" dirty="0" smtClean="0">
                <a:latin typeface="Times New Roman" pitchFamily="18" charset="0"/>
                <a:cs typeface="Times New Roman" pitchFamily="18" charset="0"/>
              </a:rPr>
              <a:t>• Nadváha alebo nesprávna výživa</a:t>
            </a:r>
            <a:br>
              <a:rPr lang="sk-SK" sz="2200" dirty="0" smtClean="0">
                <a:latin typeface="Times New Roman" pitchFamily="18" charset="0"/>
                <a:cs typeface="Times New Roman" pitchFamily="18" charset="0"/>
              </a:rPr>
            </a:br>
            <a:r>
              <a:rPr lang="sk-SK" sz="2200" dirty="0" smtClean="0">
                <a:latin typeface="Times New Roman" pitchFamily="18" charset="0"/>
                <a:cs typeface="Times New Roman" pitchFamily="18" charset="0"/>
              </a:rPr>
              <a:t>• Rizikové činnosti –manuálna práca, pády z výšky</a:t>
            </a:r>
          </a:p>
          <a:p>
            <a:r>
              <a:rPr lang="sk-SK" sz="2200" dirty="0" smtClean="0">
                <a:latin typeface="Times New Roman" pitchFamily="18" charset="0"/>
                <a:cs typeface="Times New Roman" pitchFamily="18" charset="0"/>
              </a:rPr>
              <a:t> pri zamestnaní či športe </a:t>
            </a:r>
            <a:br>
              <a:rPr lang="sk-SK" sz="2200" dirty="0" smtClean="0">
                <a:latin typeface="Times New Roman" pitchFamily="18" charset="0"/>
                <a:cs typeface="Times New Roman" pitchFamily="18" charset="0"/>
              </a:rPr>
            </a:br>
            <a:r>
              <a:rPr lang="sk-SK" sz="2200" dirty="0" smtClean="0">
                <a:latin typeface="Times New Roman" pitchFamily="18" charset="0"/>
                <a:cs typeface="Times New Roman" pitchFamily="18" charset="0"/>
              </a:rPr>
              <a:t>• Choroby kostí – napr. malé cysty spôsobujúce </a:t>
            </a:r>
          </a:p>
          <a:p>
            <a:r>
              <a:rPr lang="sk-SK" sz="2200" dirty="0" smtClean="0">
                <a:latin typeface="Times New Roman" pitchFamily="18" charset="0"/>
                <a:cs typeface="Times New Roman" pitchFamily="18" charset="0"/>
              </a:rPr>
              <a:t>  patologické zlomeniny u detí </a:t>
            </a:r>
            <a:br>
              <a:rPr lang="sk-SK" sz="2200" dirty="0" smtClean="0">
                <a:latin typeface="Times New Roman" pitchFamily="18" charset="0"/>
                <a:cs typeface="Times New Roman" pitchFamily="18" charset="0"/>
              </a:rPr>
            </a:br>
            <a:endParaRPr lang="sk-SK" sz="2200" dirty="0">
              <a:latin typeface="Times New Roman" pitchFamily="18" charset="0"/>
              <a:cs typeface="Times New Roman" pitchFamily="18" charset="0"/>
            </a:endParaRPr>
          </a:p>
        </p:txBody>
      </p:sp>
      <p:pic>
        <p:nvPicPr>
          <p:cNvPr id="38914" name="Picture 2" descr="http://www.winfo.sk/cd/images/komiksy/zlomenina_ruka.jpg"/>
          <p:cNvPicPr>
            <a:picLocks noChangeAspect="1" noChangeArrowheads="1"/>
          </p:cNvPicPr>
          <p:nvPr/>
        </p:nvPicPr>
        <p:blipFill>
          <a:blip r:embed="rId2" cstate="print"/>
          <a:srcRect/>
          <a:stretch>
            <a:fillRect/>
          </a:stretch>
        </p:blipFill>
        <p:spPr bwMode="auto">
          <a:xfrm>
            <a:off x="6629400" y="228600"/>
            <a:ext cx="2038350" cy="3068912"/>
          </a:xfrm>
          <a:prstGeom prst="rect">
            <a:avLst/>
          </a:prstGeom>
          <a:noFill/>
        </p:spPr>
      </p:pic>
      <p:pic>
        <p:nvPicPr>
          <p:cNvPr id="38916" name="Picture 4" descr="http://img.cas.sk/img/4/bigArticle/578150_futbal-faul-filmovanie.jpg"/>
          <p:cNvPicPr>
            <a:picLocks noChangeAspect="1" noChangeArrowheads="1"/>
          </p:cNvPicPr>
          <p:nvPr/>
        </p:nvPicPr>
        <p:blipFill>
          <a:blip r:embed="rId3" cstate="print"/>
          <a:srcRect/>
          <a:stretch>
            <a:fillRect/>
          </a:stretch>
        </p:blipFill>
        <p:spPr bwMode="auto">
          <a:xfrm>
            <a:off x="304800" y="4495800"/>
            <a:ext cx="3124200" cy="1747434"/>
          </a:xfrm>
          <a:prstGeom prst="rect">
            <a:avLst/>
          </a:prstGeom>
          <a:noFill/>
        </p:spPr>
      </p:pic>
      <p:pic>
        <p:nvPicPr>
          <p:cNvPr id="38918" name="Picture 6" descr="http://www.riversideonline.com/source/images/image_popup/ans7_bone-cyst.jpg"/>
          <p:cNvPicPr>
            <a:picLocks noChangeAspect="1" noChangeArrowheads="1"/>
          </p:cNvPicPr>
          <p:nvPr/>
        </p:nvPicPr>
        <p:blipFill>
          <a:blip r:embed="rId4" cstate="print"/>
          <a:srcRect/>
          <a:stretch>
            <a:fillRect/>
          </a:stretch>
        </p:blipFill>
        <p:spPr bwMode="auto">
          <a:xfrm>
            <a:off x="3810000" y="4343400"/>
            <a:ext cx="2438400" cy="1834534"/>
          </a:xfrm>
          <a:prstGeom prst="rect">
            <a:avLst/>
          </a:prstGeom>
          <a:noFill/>
        </p:spPr>
      </p:pic>
      <p:pic>
        <p:nvPicPr>
          <p:cNvPr id="38920" name="Picture 8" descr="http://kolo.cz/media/2011/02/24/oste-detail.jpg"/>
          <p:cNvPicPr>
            <a:picLocks noChangeAspect="1" noChangeArrowheads="1"/>
          </p:cNvPicPr>
          <p:nvPr/>
        </p:nvPicPr>
        <p:blipFill>
          <a:blip r:embed="rId5" cstate="print"/>
          <a:srcRect/>
          <a:stretch>
            <a:fillRect/>
          </a:stretch>
        </p:blipFill>
        <p:spPr bwMode="auto">
          <a:xfrm>
            <a:off x="6682666" y="3429000"/>
            <a:ext cx="2004134" cy="28670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28600" y="1066800"/>
            <a:ext cx="8534400" cy="4016484"/>
          </a:xfrm>
          <a:prstGeom prst="rect">
            <a:avLst/>
          </a:prstGeom>
          <a:noFill/>
        </p:spPr>
        <p:txBody>
          <a:bodyPr wrap="square" rtlCol="0">
            <a:spAutoFit/>
          </a:bodyPr>
          <a:lstStyle/>
          <a:p>
            <a:r>
              <a:rPr lang="sk-SK" sz="2300" dirty="0" smtClean="0">
                <a:latin typeface="Times New Roman" pitchFamily="18" charset="0"/>
                <a:cs typeface="Times New Roman" pitchFamily="18" charset="0"/>
              </a:rPr>
              <a:t>Zlomenina (fraktúra) kosti je porušenie celistvosti kosti. Zlomeniny delíme podľa komplikovanosti poškodenia okolitých tkanív na zlomeniny: </a:t>
            </a:r>
          </a:p>
          <a:p>
            <a:r>
              <a:rPr lang="sk-SK" sz="2300" dirty="0" smtClean="0">
                <a:latin typeface="Times New Roman" pitchFamily="18" charset="0"/>
                <a:cs typeface="Times New Roman" pitchFamily="18" charset="0"/>
              </a:rPr>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otvorené, u nich vidíme často zlomenú kosť na vlastné oči,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zatvorené</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jednoduché, u nich z jednej kosti vznikajú dva fragmenty,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komplikované, kde je úlomkov viacej,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bez poranenia, často dôležitých, mäkkých tkanív,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 s poranením týchto tkanív. </a:t>
            </a:r>
            <a:br>
              <a:rPr lang="sk-SK" sz="2300" dirty="0" smtClean="0">
                <a:latin typeface="Times New Roman" pitchFamily="18" charset="0"/>
                <a:cs typeface="Times New Roman" pitchFamily="18" charset="0"/>
              </a:rPr>
            </a:br>
            <a:endParaRPr lang="sk-SK" sz="2300" dirty="0">
              <a:latin typeface="Times New Roman" pitchFamily="18" charset="0"/>
              <a:cs typeface="Times New Roman" pitchFamily="18" charset="0"/>
            </a:endParaRPr>
          </a:p>
        </p:txBody>
      </p:sp>
      <p:sp>
        <p:nvSpPr>
          <p:cNvPr id="3" name="Obdĺžnik 2"/>
          <p:cNvSpPr/>
          <p:nvPr/>
        </p:nvSpPr>
        <p:spPr>
          <a:xfrm>
            <a:off x="381000" y="228600"/>
            <a:ext cx="4459875" cy="707886"/>
          </a:xfrm>
          <a:prstGeom prst="rect">
            <a:avLst/>
          </a:prstGeom>
          <a:noFill/>
          <a:ln>
            <a:solidFill>
              <a:schemeClr val="accent3">
                <a:lumMod val="75000"/>
              </a:schemeClr>
            </a:solidFill>
          </a:ln>
          <a:scene3d>
            <a:camera prst="perspectiveFront"/>
            <a:lightRig rig="threePt" dir="t"/>
          </a:scene3d>
          <a:sp3d>
            <a:bevelT w="101600" prst="riblet"/>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Zlomeniny kostí</a:t>
            </a:r>
            <a:endParaRPr lang="sk-SK" sz="4000" b="1" cap="none" spc="0" dirty="0">
              <a:ln/>
              <a:solidFill>
                <a:schemeClr val="accent3"/>
              </a:solidFill>
              <a:effectLst/>
            </a:endParaRPr>
          </a:p>
        </p:txBody>
      </p:sp>
      <p:pic>
        <p:nvPicPr>
          <p:cNvPr id="41986" name="Picture 2" descr="http://www.oskole.sk/userfiles/image/Zofia/J%C3%BAl/Biol%C3%B3gia/Zaklady_prvej_pomoci_II_zlomeniny_html_m584f6f58.jpg"/>
          <p:cNvPicPr>
            <a:picLocks noChangeAspect="1" noChangeArrowheads="1"/>
          </p:cNvPicPr>
          <p:nvPr/>
        </p:nvPicPr>
        <p:blipFill>
          <a:blip r:embed="rId2" cstate="print"/>
          <a:srcRect/>
          <a:stretch>
            <a:fillRect/>
          </a:stretch>
        </p:blipFill>
        <p:spPr bwMode="auto">
          <a:xfrm>
            <a:off x="228600" y="4648200"/>
            <a:ext cx="3438525" cy="1409700"/>
          </a:xfrm>
          <a:prstGeom prst="rect">
            <a:avLst/>
          </a:prstGeom>
          <a:noFill/>
        </p:spPr>
      </p:pic>
      <p:pic>
        <p:nvPicPr>
          <p:cNvPr id="41988" name="Picture 4" descr="Zdroj: http://sites.google.com/site/catalaocml/home/survive/firsts-aids">
            <a:hlinkClick r:id="rId3"/>
          </p:cNvPr>
          <p:cNvPicPr>
            <a:picLocks noChangeAspect="1" noChangeArrowheads="1"/>
          </p:cNvPicPr>
          <p:nvPr/>
        </p:nvPicPr>
        <p:blipFill>
          <a:blip r:embed="rId4" cstate="print"/>
          <a:srcRect/>
          <a:stretch>
            <a:fillRect/>
          </a:stretch>
        </p:blipFill>
        <p:spPr bwMode="auto">
          <a:xfrm>
            <a:off x="3810000" y="4419600"/>
            <a:ext cx="2704628" cy="1752600"/>
          </a:xfrm>
          <a:prstGeom prst="rect">
            <a:avLst/>
          </a:prstGeom>
          <a:noFill/>
        </p:spPr>
      </p:pic>
      <p:pic>
        <p:nvPicPr>
          <p:cNvPr id="41990" name="Picture 6" descr="http://ipravda.sk/res/2010/06/18/thumbs/17464-zlomenina-opuch-bolest-clenok-priehlavok-noha-clanok.jpg"/>
          <p:cNvPicPr>
            <a:picLocks noChangeAspect="1" noChangeArrowheads="1"/>
          </p:cNvPicPr>
          <p:nvPr/>
        </p:nvPicPr>
        <p:blipFill>
          <a:blip r:embed="rId5" cstate="print"/>
          <a:srcRect/>
          <a:stretch>
            <a:fillRect/>
          </a:stretch>
        </p:blipFill>
        <p:spPr bwMode="auto">
          <a:xfrm>
            <a:off x="6705600" y="4419600"/>
            <a:ext cx="2209800" cy="16597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304800" y="2057400"/>
            <a:ext cx="8534400" cy="3339376"/>
          </a:xfrm>
          <a:prstGeom prst="rect">
            <a:avLst/>
          </a:prstGeom>
          <a:noFill/>
        </p:spPr>
        <p:txBody>
          <a:bodyPr wrap="square" rtlCol="0">
            <a:spAutoFit/>
          </a:bodyPr>
          <a:lstStyle/>
          <a:p>
            <a:r>
              <a:rPr lang="sk-SK" sz="3200" dirty="0" smtClean="0">
                <a:latin typeface="Times New Roman" pitchFamily="18" charset="0"/>
                <a:cs typeface="Times New Roman" pitchFamily="18" charset="0"/>
              </a:rPr>
              <a:t>Príznaky:</a:t>
            </a:r>
          </a:p>
          <a:p>
            <a:r>
              <a:rPr lang="sk-SK" sz="2300" dirty="0" smtClean="0">
                <a:latin typeface="Times New Roman" pitchFamily="18" charset="0"/>
                <a:cs typeface="Times New Roman" pitchFamily="18" charset="0"/>
              </a:rPr>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1. Lokalizovaná bolesť, citlivosť v mieste </a:t>
            </a:r>
          </a:p>
          <a:p>
            <a:r>
              <a:rPr lang="sk-SK" sz="2300" dirty="0" smtClean="0">
                <a:latin typeface="Times New Roman" pitchFamily="18" charset="0"/>
                <a:cs typeface="Times New Roman" pitchFamily="18" charset="0"/>
              </a:rPr>
              <a:t>zlomeniny (bolesť v presnom bode zlomeniny)</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2. Opuch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3. Krvácanie do kože v oblasti zlomeniny </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4. Praskavý zvuk počuteľný pri pohybe</a:t>
            </a:r>
            <a:br>
              <a:rPr lang="sk-SK" sz="2300" dirty="0" smtClean="0">
                <a:latin typeface="Times New Roman" pitchFamily="18" charset="0"/>
                <a:cs typeface="Times New Roman" pitchFamily="18" charset="0"/>
              </a:rPr>
            </a:br>
            <a:r>
              <a:rPr lang="sk-SK" sz="2300" dirty="0" smtClean="0">
                <a:latin typeface="Times New Roman" pitchFamily="18" charset="0"/>
                <a:cs typeface="Times New Roman" pitchFamily="18" charset="0"/>
              </a:rPr>
              <a:t>5. Porucha funkcie, strata pohyblivosti poškodenej časti tela.</a:t>
            </a:r>
            <a:r>
              <a:rPr lang="sk-SK" dirty="0" smtClean="0"/>
              <a:t/>
            </a:r>
            <a:br>
              <a:rPr lang="sk-SK" dirty="0" smtClean="0"/>
            </a:br>
            <a:endParaRPr lang="sk-SK" dirty="0"/>
          </a:p>
        </p:txBody>
      </p:sp>
      <p:sp>
        <p:nvSpPr>
          <p:cNvPr id="3" name="Obdĺžnik 2"/>
          <p:cNvSpPr/>
          <p:nvPr/>
        </p:nvSpPr>
        <p:spPr>
          <a:xfrm>
            <a:off x="1219200" y="381000"/>
            <a:ext cx="4459875"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Zlomeniny kostí</a:t>
            </a:r>
            <a:endParaRPr lang="sk-SK" sz="4000" b="1" cap="none" spc="0" dirty="0">
              <a:ln/>
              <a:solidFill>
                <a:schemeClr val="accent3"/>
              </a:solidFill>
              <a:effectLst/>
            </a:endParaRPr>
          </a:p>
        </p:txBody>
      </p:sp>
      <p:pic>
        <p:nvPicPr>
          <p:cNvPr id="40962" name="Picture 2" descr="http://drugster.info/img/term/fracture-comminuted-6084_2.jpg"/>
          <p:cNvPicPr>
            <a:picLocks noChangeAspect="1" noChangeArrowheads="1"/>
          </p:cNvPicPr>
          <p:nvPr/>
        </p:nvPicPr>
        <p:blipFill>
          <a:blip r:embed="rId2" cstate="print"/>
          <a:srcRect/>
          <a:stretch>
            <a:fillRect/>
          </a:stretch>
        </p:blipFill>
        <p:spPr bwMode="auto">
          <a:xfrm>
            <a:off x="5943600" y="228600"/>
            <a:ext cx="2971800" cy="3276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ĺžnik 4"/>
          <p:cNvSpPr/>
          <p:nvPr/>
        </p:nvSpPr>
        <p:spPr>
          <a:xfrm>
            <a:off x="3048000" y="546387"/>
            <a:ext cx="5833649"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Poruchy kĺbov a kostí</a:t>
            </a:r>
            <a:endParaRPr lang="sk-SK" sz="4000" b="1" cap="none" spc="0" dirty="0">
              <a:ln/>
              <a:solidFill>
                <a:schemeClr val="accent3"/>
              </a:solidFill>
              <a:effectLst/>
            </a:endParaRPr>
          </a:p>
        </p:txBody>
      </p:sp>
      <p:sp>
        <p:nvSpPr>
          <p:cNvPr id="6" name="BlokTextu 5"/>
          <p:cNvSpPr txBox="1"/>
          <p:nvPr/>
        </p:nvSpPr>
        <p:spPr>
          <a:xfrm>
            <a:off x="228600" y="1077821"/>
            <a:ext cx="2667000" cy="2862322"/>
          </a:xfrm>
          <a:prstGeom prst="rect">
            <a:avLst/>
          </a:prstGeom>
          <a:noFill/>
        </p:spPr>
        <p:txBody>
          <a:bodyPr wrap="square" rtlCol="0">
            <a:spAutoFit/>
          </a:bodyPr>
          <a:lstStyle/>
          <a:p>
            <a:pPr marL="342900" indent="-342900">
              <a:buFont typeface="Wingdings" panose="05000000000000000000" pitchFamily="2" charset="2"/>
              <a:buChar char="Ø"/>
            </a:pPr>
            <a:r>
              <a:rPr lang="sk-SK" sz="2000" dirty="0" smtClean="0">
                <a:latin typeface="Times New Roman" panose="02020603050405020304" pitchFamily="18" charset="0"/>
                <a:cs typeface="Times New Roman" panose="02020603050405020304" pitchFamily="18" charset="0"/>
              </a:rPr>
              <a:t> poranenia väzov</a:t>
            </a:r>
          </a:p>
          <a:p>
            <a:pPr marL="342900" indent="-342900">
              <a:buFont typeface="Wingdings" panose="05000000000000000000" pitchFamily="2" charset="2"/>
              <a:buChar char="Ø"/>
            </a:pPr>
            <a:r>
              <a:rPr lang="sk-SK" sz="2000" dirty="0">
                <a:latin typeface="Times New Roman" panose="02020603050405020304" pitchFamily="18" charset="0"/>
                <a:cs typeface="Times New Roman" panose="02020603050405020304" pitchFamily="18" charset="0"/>
              </a:rPr>
              <a:t> </a:t>
            </a:r>
            <a:r>
              <a:rPr lang="sk-SK" sz="2000" dirty="0" smtClean="0">
                <a:latin typeface="Times New Roman" panose="02020603050405020304" pitchFamily="18" charset="0"/>
                <a:cs typeface="Times New Roman" panose="02020603050405020304" pitchFamily="18" charset="0"/>
              </a:rPr>
              <a:t>natrhnutie chrupky</a:t>
            </a:r>
          </a:p>
          <a:p>
            <a:pPr marL="342900" indent="-342900">
              <a:buFont typeface="Wingdings" panose="05000000000000000000" pitchFamily="2" charset="2"/>
              <a:buChar char="Ø"/>
            </a:pPr>
            <a:r>
              <a:rPr lang="sk-SK" sz="2000" dirty="0">
                <a:latin typeface="Times New Roman" panose="02020603050405020304" pitchFamily="18" charset="0"/>
                <a:cs typeface="Times New Roman" panose="02020603050405020304" pitchFamily="18" charset="0"/>
              </a:rPr>
              <a:t> </a:t>
            </a:r>
            <a:r>
              <a:rPr lang="sk-SK" sz="2000" dirty="0" smtClean="0">
                <a:latin typeface="Times New Roman" panose="02020603050405020304" pitchFamily="18" charset="0"/>
                <a:cs typeface="Times New Roman" panose="02020603050405020304" pitchFamily="18" charset="0"/>
              </a:rPr>
              <a:t>vykĺbenie</a:t>
            </a:r>
          </a:p>
          <a:p>
            <a:pPr marL="342900" indent="-342900">
              <a:buFont typeface="Wingdings" panose="05000000000000000000" pitchFamily="2" charset="2"/>
              <a:buChar char="Ø"/>
            </a:pPr>
            <a:r>
              <a:rPr lang="sk-SK" sz="2000" dirty="0">
                <a:latin typeface="Times New Roman" panose="02020603050405020304" pitchFamily="18" charset="0"/>
                <a:cs typeface="Times New Roman" panose="02020603050405020304" pitchFamily="18" charset="0"/>
              </a:rPr>
              <a:t> </a:t>
            </a:r>
            <a:r>
              <a:rPr lang="sk-SK" sz="2000" dirty="0" smtClean="0">
                <a:latin typeface="Times New Roman" panose="02020603050405020304" pitchFamily="18" charset="0"/>
                <a:cs typeface="Times New Roman" panose="02020603050405020304" pitchFamily="18" charset="0"/>
              </a:rPr>
              <a:t>vybočený palec</a:t>
            </a:r>
          </a:p>
          <a:p>
            <a:pPr marL="342900" indent="-342900">
              <a:buFont typeface="Wingdings" panose="05000000000000000000" pitchFamily="2" charset="2"/>
              <a:buChar char="Ø"/>
            </a:pPr>
            <a:r>
              <a:rPr lang="sk-SK" sz="2000" dirty="0" smtClean="0">
                <a:latin typeface="Times New Roman" panose="02020603050405020304" pitchFamily="18" charset="0"/>
                <a:cs typeface="Times New Roman" panose="02020603050405020304" pitchFamily="18" charset="0"/>
              </a:rPr>
              <a:t> Osteoporóza</a:t>
            </a:r>
          </a:p>
          <a:p>
            <a:pPr marL="342900" indent="-342900">
              <a:buFont typeface="Wingdings" panose="05000000000000000000" pitchFamily="2" charset="2"/>
              <a:buChar char="Ø"/>
            </a:pPr>
            <a:r>
              <a:rPr lang="sk-SK" sz="2000" dirty="0" smtClean="0">
                <a:latin typeface="Times New Roman" panose="02020603050405020304" pitchFamily="18" charset="0"/>
                <a:cs typeface="Times New Roman" panose="02020603050405020304" pitchFamily="18" charset="0"/>
              </a:rPr>
              <a:t> Ischias</a:t>
            </a:r>
          </a:p>
          <a:p>
            <a:pPr marL="342900" indent="-342900">
              <a:buFont typeface="Wingdings" panose="05000000000000000000" pitchFamily="2" charset="2"/>
              <a:buChar char="Ø"/>
            </a:pPr>
            <a:r>
              <a:rPr lang="sk-SK" sz="2000" dirty="0" smtClean="0">
                <a:latin typeface="Times New Roman" panose="02020603050405020304" pitchFamily="18" charset="0"/>
                <a:cs typeface="Times New Roman" panose="02020603050405020304" pitchFamily="18" charset="0"/>
              </a:rPr>
              <a:t> prolaps platničky</a:t>
            </a:r>
          </a:p>
          <a:p>
            <a:pPr marL="342900" indent="-342900">
              <a:buFont typeface="Wingdings" panose="05000000000000000000" pitchFamily="2" charset="2"/>
              <a:buChar char="Ø"/>
            </a:pPr>
            <a:r>
              <a:rPr lang="sk-SK" sz="2000" dirty="0">
                <a:latin typeface="Times New Roman" panose="02020603050405020304" pitchFamily="18" charset="0"/>
                <a:cs typeface="Times New Roman" panose="02020603050405020304" pitchFamily="18" charset="0"/>
              </a:rPr>
              <a:t> </a:t>
            </a:r>
            <a:r>
              <a:rPr lang="sk-SK" sz="2000" dirty="0" smtClean="0">
                <a:latin typeface="Times New Roman" panose="02020603050405020304" pitchFamily="18" charset="0"/>
                <a:cs typeface="Times New Roman" panose="02020603050405020304" pitchFamily="18" charset="0"/>
              </a:rPr>
              <a:t>rakovina kosti </a:t>
            </a:r>
          </a:p>
          <a:p>
            <a:pPr marL="342900" indent="-342900">
              <a:buFont typeface="Wingdings" panose="05000000000000000000" pitchFamily="2" charset="2"/>
              <a:buChar char="Ø"/>
            </a:pPr>
            <a:endParaRPr lang="sk-SK" sz="2000" dirty="0">
              <a:latin typeface="Times New Roman" panose="02020603050405020304" pitchFamily="18" charset="0"/>
              <a:cs typeface="Times New Roman" panose="02020603050405020304" pitchFamily="18" charset="0"/>
            </a:endParaRPr>
          </a:p>
        </p:txBody>
      </p:sp>
      <p:pic>
        <p:nvPicPr>
          <p:cNvPr id="1026" name="Picture 2" descr="VÃ½sledok vyhÄ¾adÃ¡vania obrÃ¡zkov pre dopyt ischi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3131" y="1370418"/>
            <a:ext cx="3848669" cy="2277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Ã½sledok vyhÄ¾adÃ¡vania obrÃ¡zkov pre dopyt vykÄºbenie ram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465" y="3604512"/>
            <a:ext cx="3133725" cy="19812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Ãºvisiaci obrÃ¡z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0849" y="3808818"/>
            <a:ext cx="2590800" cy="24123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Ã½sledok vyhÄ¾adÃ¡vania obrÃ¡zkov pre dopyt vyboÄenÃ½ pale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799" y="1382928"/>
            <a:ext cx="2099849" cy="17533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Ã½sledok vyhÄ¾adÃ¡vania obrÃ¡zkov pre dopyt natrhnutÃ½ krÃ­Å¾ny vÃ¤z v kole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3811093"/>
            <a:ext cx="285750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51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930662" y="381000"/>
            <a:ext cx="5036956"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Poškodenia svalov</a:t>
            </a:r>
            <a:endParaRPr lang="sk-SK" sz="4000" b="1" cap="none" spc="0" dirty="0">
              <a:ln/>
              <a:solidFill>
                <a:schemeClr val="accent3"/>
              </a:solidFill>
              <a:effectLst/>
            </a:endParaRPr>
          </a:p>
        </p:txBody>
      </p:sp>
      <p:sp>
        <p:nvSpPr>
          <p:cNvPr id="3" name="BlokTextu 2"/>
          <p:cNvSpPr txBox="1"/>
          <p:nvPr/>
        </p:nvSpPr>
        <p:spPr>
          <a:xfrm>
            <a:off x="228600" y="1295400"/>
            <a:ext cx="8686800" cy="5047536"/>
          </a:xfrm>
          <a:prstGeom prst="rect">
            <a:avLst/>
          </a:prstGeom>
          <a:noFill/>
        </p:spPr>
        <p:txBody>
          <a:bodyPr wrap="square" rtlCol="0">
            <a:spAutoFit/>
          </a:bodyPr>
          <a:lstStyle/>
          <a:p>
            <a:r>
              <a:rPr lang="sk-SK" sz="2300" dirty="0" smtClean="0">
                <a:latin typeface="Times New Roman" pitchFamily="18" charset="0"/>
                <a:cs typeface="Times New Roman" pitchFamily="18" charset="0"/>
              </a:rPr>
              <a:t>a) </a:t>
            </a:r>
            <a:r>
              <a:rPr lang="sk-SK" sz="2300" dirty="0" smtClean="0">
                <a:solidFill>
                  <a:srgbClr val="FF0000"/>
                </a:solidFill>
                <a:latin typeface="Times New Roman" pitchFamily="18" charset="0"/>
                <a:cs typeface="Times New Roman" pitchFamily="18" charset="0"/>
              </a:rPr>
              <a:t>Svalové kŕče</a:t>
            </a:r>
            <a:r>
              <a:rPr lang="sk-SK" sz="2300" dirty="0" smtClean="0">
                <a:latin typeface="Times New Roman" pitchFamily="18" charset="0"/>
                <a:cs typeface="Times New Roman" pitchFamily="18" charset="0"/>
              </a:rPr>
              <a:t>: Vyskytujú sa pri zníženom obsahu kyslíka v svaloch , zvýšenej koncentrácii kyseliny mliečnej </a:t>
            </a:r>
          </a:p>
          <a:p>
            <a:r>
              <a:rPr lang="sk-SK" sz="2300" dirty="0" smtClean="0">
                <a:latin typeface="Times New Roman" pitchFamily="18" charset="0"/>
                <a:cs typeface="Times New Roman" pitchFamily="18" charset="0"/>
              </a:rPr>
              <a:t>b) </a:t>
            </a:r>
            <a:r>
              <a:rPr lang="sk-SK" sz="2300" dirty="0" smtClean="0">
                <a:solidFill>
                  <a:srgbClr val="FF0000"/>
                </a:solidFill>
                <a:latin typeface="Times New Roman" pitchFamily="18" charset="0"/>
                <a:cs typeface="Times New Roman" pitchFamily="18" charset="0"/>
              </a:rPr>
              <a:t>Bolesti svalov</a:t>
            </a:r>
            <a:r>
              <a:rPr lang="sk-SK" sz="2300" dirty="0" smtClean="0">
                <a:latin typeface="Times New Roman" pitchFamily="18" charset="0"/>
                <a:cs typeface="Times New Roman" pitchFamily="18" charset="0"/>
              </a:rPr>
              <a:t>: sú spôsobené mikroskopickým poranením bielych svalových vláken.</a:t>
            </a:r>
          </a:p>
          <a:p>
            <a:r>
              <a:rPr lang="sk-SK" sz="2300" dirty="0" smtClean="0">
                <a:latin typeface="Times New Roman" pitchFamily="18" charset="0"/>
                <a:cs typeface="Times New Roman" pitchFamily="18" charset="0"/>
              </a:rPr>
              <a:t>c) </a:t>
            </a:r>
            <a:r>
              <a:rPr lang="sk-SK" sz="2300" dirty="0" smtClean="0">
                <a:solidFill>
                  <a:srgbClr val="FF0000"/>
                </a:solidFill>
                <a:latin typeface="Times New Roman" pitchFamily="18" charset="0"/>
                <a:cs typeface="Times New Roman" pitchFamily="18" charset="0"/>
              </a:rPr>
              <a:t>Pomliaždenie </a:t>
            </a:r>
            <a:r>
              <a:rPr lang="sk-SK" sz="2300" dirty="0" smtClean="0">
                <a:latin typeface="Times New Roman" pitchFamily="18" charset="0"/>
                <a:cs typeface="Times New Roman" pitchFamily="18" charset="0"/>
              </a:rPr>
              <a:t>: Príčinou býva hrubé násilie, nakopnutie do kontrahovaného svalu a pod. Prítomná je bolestivosť, krvný výron, obmedzená pohyblivosť.</a:t>
            </a:r>
          </a:p>
          <a:p>
            <a:r>
              <a:rPr lang="sk-SK" sz="2300" dirty="0" smtClean="0">
                <a:latin typeface="Times New Roman" pitchFamily="18" charset="0"/>
                <a:cs typeface="Times New Roman" pitchFamily="18" charset="0"/>
              </a:rPr>
              <a:t>d) </a:t>
            </a:r>
            <a:r>
              <a:rPr lang="sk-SK" sz="2300" dirty="0" smtClean="0">
                <a:solidFill>
                  <a:srgbClr val="FF0000"/>
                </a:solidFill>
                <a:latin typeface="Times New Roman" pitchFamily="18" charset="0"/>
                <a:cs typeface="Times New Roman" pitchFamily="18" charset="0"/>
              </a:rPr>
              <a:t>Preťaženie</a:t>
            </a:r>
            <a:r>
              <a:rPr lang="sk-SK" sz="2300" dirty="0" smtClean="0">
                <a:latin typeface="Times New Roman" pitchFamily="18" charset="0"/>
                <a:cs typeface="Times New Roman" pitchFamily="18" charset="0"/>
              </a:rPr>
              <a:t>: Prejavuje sa náhlou bolesťou, po prípade </a:t>
            </a:r>
          </a:p>
          <a:p>
            <a:r>
              <a:rPr lang="sk-SK" sz="2300" dirty="0" smtClean="0">
                <a:latin typeface="Times New Roman" pitchFamily="18" charset="0"/>
                <a:cs typeface="Times New Roman" pitchFamily="18" charset="0"/>
              </a:rPr>
              <a:t>    výronom a opuchom. </a:t>
            </a:r>
          </a:p>
          <a:p>
            <a:r>
              <a:rPr lang="sk-SK" sz="2300" dirty="0" smtClean="0">
                <a:latin typeface="Times New Roman" pitchFamily="18" charset="0"/>
                <a:cs typeface="Times New Roman" pitchFamily="18" charset="0"/>
              </a:rPr>
              <a:t>e) </a:t>
            </a:r>
            <a:r>
              <a:rPr lang="sk-SK" sz="2300" dirty="0" smtClean="0">
                <a:solidFill>
                  <a:srgbClr val="FF0000"/>
                </a:solidFill>
                <a:latin typeface="Times New Roman" pitchFamily="18" charset="0"/>
                <a:cs typeface="Times New Roman" pitchFamily="18" charset="0"/>
              </a:rPr>
              <a:t>Natiahnutie</a:t>
            </a:r>
            <a:r>
              <a:rPr lang="sk-SK" sz="2300" dirty="0" smtClean="0">
                <a:latin typeface="Times New Roman" pitchFamily="18" charset="0"/>
                <a:cs typeface="Times New Roman" pitchFamily="18" charset="0"/>
              </a:rPr>
              <a:t>: Prejavuje sa hneď bolesťou, ktorá sa po </a:t>
            </a:r>
          </a:p>
          <a:p>
            <a:r>
              <a:rPr lang="sk-SK" sz="2300" dirty="0" smtClean="0">
                <a:latin typeface="Times New Roman" pitchFamily="18" charset="0"/>
                <a:cs typeface="Times New Roman" pitchFamily="18" charset="0"/>
              </a:rPr>
              <a:t>    hodine zväčší</a:t>
            </a:r>
            <a:r>
              <a:rPr lang="sk-SK" sz="2300" dirty="0" smtClean="0">
                <a:latin typeface="Times New Roman" pitchFamily="18" charset="0"/>
                <a:cs typeface="Times New Roman" pitchFamily="18" charset="0"/>
              </a:rPr>
              <a:t>.</a:t>
            </a:r>
          </a:p>
          <a:p>
            <a:r>
              <a:rPr lang="sk-SK" sz="2300" dirty="0" smtClean="0">
                <a:latin typeface="Times New Roman" pitchFamily="18" charset="0"/>
                <a:cs typeface="Times New Roman" pitchFamily="18" charset="0"/>
              </a:rPr>
              <a:t>f) </a:t>
            </a:r>
            <a:r>
              <a:rPr lang="sk-SK" sz="2300" dirty="0" err="1" smtClean="0">
                <a:solidFill>
                  <a:srgbClr val="FF0000"/>
                </a:solidFill>
                <a:latin typeface="Times New Roman" pitchFamily="18" charset="0"/>
                <a:cs typeface="Times New Roman" pitchFamily="18" charset="0"/>
              </a:rPr>
              <a:t>Karpálny</a:t>
            </a:r>
            <a:r>
              <a:rPr lang="sk-SK" sz="2300" dirty="0" smtClean="0">
                <a:solidFill>
                  <a:srgbClr val="FF0000"/>
                </a:solidFill>
                <a:latin typeface="Times New Roman" pitchFamily="18" charset="0"/>
                <a:cs typeface="Times New Roman" pitchFamily="18" charset="0"/>
              </a:rPr>
              <a:t> tunel </a:t>
            </a:r>
            <a:r>
              <a:rPr lang="sk-SK" sz="2300" dirty="0" smtClean="0">
                <a:latin typeface="Times New Roman" pitchFamily="18" charset="0"/>
                <a:cs typeface="Times New Roman" pitchFamily="18" charset="0"/>
              </a:rPr>
              <a:t>stlačenie stredového nervu v zápästí –</a:t>
            </a:r>
          </a:p>
          <a:p>
            <a:r>
              <a:rPr lang="sk-SK" sz="2300" dirty="0">
                <a:latin typeface="Times New Roman" pitchFamily="18" charset="0"/>
                <a:cs typeface="Times New Roman" pitchFamily="18" charset="0"/>
              </a:rPr>
              <a:t> </a:t>
            </a:r>
            <a:r>
              <a:rPr lang="sk-SK" sz="2300" dirty="0" smtClean="0">
                <a:latin typeface="Times New Roman" pitchFamily="18" charset="0"/>
                <a:cs typeface="Times New Roman" pitchFamily="18" charset="0"/>
              </a:rPr>
              <a:t>   pálenie a bolesť v ruke, zápästí a predlaktí, oslabenie </a:t>
            </a:r>
          </a:p>
          <a:p>
            <a:r>
              <a:rPr lang="sk-SK" sz="2300" dirty="0">
                <a:latin typeface="Times New Roman" pitchFamily="18" charset="0"/>
                <a:cs typeface="Times New Roman" pitchFamily="18" charset="0"/>
              </a:rPr>
              <a:t> </a:t>
            </a:r>
            <a:r>
              <a:rPr lang="sk-SK" sz="2300" dirty="0" smtClean="0">
                <a:latin typeface="Times New Roman" pitchFamily="18" charset="0"/>
                <a:cs typeface="Times New Roman" pitchFamily="18" charset="0"/>
              </a:rPr>
              <a:t>   </a:t>
            </a:r>
            <a:r>
              <a:rPr lang="sk-SK" sz="2300" dirty="0" smtClean="0">
                <a:latin typeface="Times New Roman" pitchFamily="18" charset="0"/>
                <a:cs typeface="Times New Roman" pitchFamily="18" charset="0"/>
              </a:rPr>
              <a:t>úchopu</a:t>
            </a:r>
            <a:endParaRPr lang="sk-SK" sz="2300" dirty="0" smtClean="0">
              <a:latin typeface="Times New Roman" pitchFamily="18" charset="0"/>
              <a:cs typeface="Times New Roman" pitchFamily="18" charset="0"/>
            </a:endParaRPr>
          </a:p>
        </p:txBody>
      </p:sp>
      <p:pic>
        <p:nvPicPr>
          <p:cNvPr id="44034" name="Picture 2" descr="http://acidofit.kompava.sk/uploads/images/svalovy_krc_3.jpg"/>
          <p:cNvPicPr>
            <a:picLocks noChangeAspect="1" noChangeArrowheads="1"/>
          </p:cNvPicPr>
          <p:nvPr/>
        </p:nvPicPr>
        <p:blipFill>
          <a:blip r:embed="rId2" cstate="print"/>
          <a:srcRect/>
          <a:stretch>
            <a:fillRect/>
          </a:stretch>
        </p:blipFill>
        <p:spPr bwMode="auto">
          <a:xfrm>
            <a:off x="7010400" y="3505200"/>
            <a:ext cx="1905000" cy="228600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28600" y="911465"/>
            <a:ext cx="8839200" cy="5678478"/>
          </a:xfrm>
          <a:prstGeom prst="rect">
            <a:avLst/>
          </a:prstGeom>
          <a:noFill/>
        </p:spPr>
        <p:txBody>
          <a:bodyPr wrap="square" rtlCol="0">
            <a:spAutoFit/>
          </a:bodyPr>
          <a:lstStyle/>
          <a:p>
            <a:r>
              <a:rPr lang="sk-SK" sz="2300" dirty="0">
                <a:latin typeface="Times New Roman" pitchFamily="18" charset="0"/>
                <a:cs typeface="Times New Roman" pitchFamily="18" charset="0"/>
              </a:rPr>
              <a:t>g</a:t>
            </a:r>
            <a:r>
              <a:rPr lang="sk-SK" sz="2300" dirty="0" smtClean="0">
                <a:latin typeface="Times New Roman" pitchFamily="18" charset="0"/>
                <a:cs typeface="Times New Roman" pitchFamily="18" charset="0"/>
              </a:rPr>
              <a:t>) </a:t>
            </a:r>
            <a:r>
              <a:rPr lang="sk-SK" sz="2300" dirty="0" smtClean="0">
                <a:solidFill>
                  <a:srgbClr val="FF0000"/>
                </a:solidFill>
                <a:latin typeface="Times New Roman" pitchFamily="18" charset="0"/>
                <a:cs typeface="Times New Roman" pitchFamily="18" charset="0"/>
              </a:rPr>
              <a:t>Natrhnutie</a:t>
            </a:r>
            <a:r>
              <a:rPr lang="sk-SK" sz="2300" dirty="0" smtClean="0">
                <a:latin typeface="Times New Roman" pitchFamily="18" charset="0"/>
                <a:cs typeface="Times New Roman" pitchFamily="18" charset="0"/>
              </a:rPr>
              <a:t>: Prejavuje sa okamžitou, stálou bolesťou, opuchom a výronom. Pri natrhnutí hmatáme trhlinku. Už aj chôdza je obtiažná. Príčinou býva podcenenie rozcvičenia, nekoordinovaný, alebo chybný pohyb (presahujúci rozsah pohybu, alebo je to pohyb, na ktorý nie je sval adaptovaný), prudké kopnutie do lopty na začiatku, ev. na konci tréningu, či zápasu. Podporujúcim faktorom sú zima, chlad, vlhko, klzký, nerovný terén.</a:t>
            </a:r>
          </a:p>
          <a:p>
            <a:r>
              <a:rPr lang="sk-SK" sz="2300" dirty="0">
                <a:latin typeface="Times New Roman" pitchFamily="18" charset="0"/>
                <a:cs typeface="Times New Roman" pitchFamily="18" charset="0"/>
              </a:rPr>
              <a:t>h</a:t>
            </a:r>
            <a:r>
              <a:rPr lang="sk-SK" sz="2300" dirty="0" smtClean="0">
                <a:latin typeface="Times New Roman" pitchFamily="18" charset="0"/>
                <a:cs typeface="Times New Roman" pitchFamily="18" charset="0"/>
              </a:rPr>
              <a:t>) </a:t>
            </a:r>
            <a:r>
              <a:rPr lang="sk-SK" sz="2300" dirty="0" smtClean="0">
                <a:solidFill>
                  <a:srgbClr val="FF0000"/>
                </a:solidFill>
                <a:latin typeface="Times New Roman" pitchFamily="18" charset="0"/>
                <a:cs typeface="Times New Roman" pitchFamily="18" charset="0"/>
              </a:rPr>
              <a:t>Kompletné svalové roztrhnutie</a:t>
            </a:r>
            <a:r>
              <a:rPr lang="sk-SK" sz="2300" dirty="0" smtClean="0">
                <a:latin typeface="Times New Roman" pitchFamily="18" charset="0"/>
                <a:cs typeface="Times New Roman" pitchFamily="18" charset="0"/>
              </a:rPr>
              <a:t>: Úplné roztrhnutie svalu, pri ktorom  pocítite náhlu, prudkú bolesť (akoby švihnutie bičom). Dôjde k úplnému vypadnutiu funkcie svalu s charakteristickým nálezom - priehlbina, alebo priečne prebiehajúca štrbina v napnutom svale. Táto priehlbina sa rýchlo vyplňuje krvným výronom. </a:t>
            </a:r>
          </a:p>
          <a:p>
            <a:r>
              <a:rPr lang="sk-SK" sz="2300" dirty="0">
                <a:latin typeface="Times New Roman" pitchFamily="18" charset="0"/>
                <a:cs typeface="Times New Roman" pitchFamily="18" charset="0"/>
              </a:rPr>
              <a:t>i</a:t>
            </a:r>
            <a:r>
              <a:rPr lang="sk-SK" sz="2300" dirty="0" smtClean="0">
                <a:latin typeface="Times New Roman" pitchFamily="18" charset="0"/>
                <a:cs typeface="Times New Roman" pitchFamily="18" charset="0"/>
              </a:rPr>
              <a:t>) </a:t>
            </a:r>
            <a:r>
              <a:rPr lang="sk-SK" sz="2300" dirty="0" smtClean="0">
                <a:solidFill>
                  <a:srgbClr val="FF0000"/>
                </a:solidFill>
                <a:latin typeface="Times New Roman" pitchFamily="18" charset="0"/>
                <a:cs typeface="Times New Roman" pitchFamily="18" charset="0"/>
              </a:rPr>
              <a:t>Roztrhnutie šľachy </a:t>
            </a:r>
            <a:r>
              <a:rPr lang="sk-SK" sz="2300" dirty="0" smtClean="0">
                <a:latin typeface="Times New Roman" pitchFamily="18" charset="0"/>
                <a:cs typeface="Times New Roman" pitchFamily="18" charset="0"/>
              </a:rPr>
              <a:t>– prudké stiahnutie svalu, ktorý sa môže odtrhnúť</a:t>
            </a:r>
          </a:p>
          <a:p>
            <a:r>
              <a:rPr lang="sk-SK" sz="2300" dirty="0" smtClean="0">
                <a:latin typeface="Times New Roman" pitchFamily="18" charset="0"/>
                <a:cs typeface="Times New Roman" pitchFamily="18" charset="0"/>
              </a:rPr>
              <a:t>   od </a:t>
            </a:r>
            <a:r>
              <a:rPr lang="sk-SK" sz="2300" dirty="0" smtClean="0">
                <a:latin typeface="Times New Roman" pitchFamily="18" charset="0"/>
                <a:cs typeface="Times New Roman" pitchFamily="18" charset="0"/>
              </a:rPr>
              <a:t>kosti</a:t>
            </a:r>
          </a:p>
          <a:p>
            <a:r>
              <a:rPr lang="sk-SK" sz="2300" dirty="0" smtClean="0">
                <a:latin typeface="Times New Roman" pitchFamily="18" charset="0"/>
                <a:cs typeface="Times New Roman" pitchFamily="18" charset="0"/>
              </a:rPr>
              <a:t>j) </a:t>
            </a:r>
            <a:r>
              <a:rPr lang="sk-SK" sz="2300" dirty="0" smtClean="0">
                <a:solidFill>
                  <a:srgbClr val="FF0000"/>
                </a:solidFill>
                <a:latin typeface="Times New Roman" pitchFamily="18" charset="0"/>
                <a:cs typeface="Times New Roman" pitchFamily="18" charset="0"/>
              </a:rPr>
              <a:t>Tenisový lakeť </a:t>
            </a:r>
            <a:r>
              <a:rPr lang="sk-SK" sz="2300" dirty="0" smtClean="0">
                <a:latin typeface="Times New Roman" pitchFamily="18" charset="0"/>
                <a:cs typeface="Times New Roman" pitchFamily="18" charset="0"/>
              </a:rPr>
              <a:t>– poškodenie šľachy úponu svalov HK v </a:t>
            </a:r>
            <a:r>
              <a:rPr lang="sk-SK" sz="2300" dirty="0" err="1" smtClean="0">
                <a:latin typeface="Times New Roman" pitchFamily="18" charset="0"/>
                <a:cs typeface="Times New Roman" pitchFamily="18" charset="0"/>
              </a:rPr>
              <a:t>bízkosti</a:t>
            </a:r>
            <a:r>
              <a:rPr lang="sk-SK" sz="2300" dirty="0" smtClean="0">
                <a:latin typeface="Times New Roman" pitchFamily="18" charset="0"/>
                <a:cs typeface="Times New Roman" pitchFamily="18" charset="0"/>
              </a:rPr>
              <a:t> kĺbu</a:t>
            </a:r>
            <a:endParaRPr lang="sk-SK" sz="2300" dirty="0" smtClean="0">
              <a:latin typeface="Times New Roman" pitchFamily="18" charset="0"/>
              <a:cs typeface="Times New Roman" pitchFamily="18" charset="0"/>
            </a:endParaRPr>
          </a:p>
          <a:p>
            <a:endParaRPr lang="sk-SK" dirty="0"/>
          </a:p>
        </p:txBody>
      </p:sp>
      <p:sp>
        <p:nvSpPr>
          <p:cNvPr id="3" name="Obdĺžnik 2"/>
          <p:cNvSpPr/>
          <p:nvPr/>
        </p:nvSpPr>
        <p:spPr>
          <a:xfrm>
            <a:off x="930662" y="152400"/>
            <a:ext cx="5036956" cy="707886"/>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4000" b="1" cap="none" spc="0" dirty="0" smtClean="0">
                <a:ln/>
                <a:solidFill>
                  <a:schemeClr val="accent3"/>
                </a:solidFill>
                <a:effectLst/>
              </a:rPr>
              <a:t>Poškodenia svalov</a:t>
            </a:r>
            <a:endParaRPr lang="sk-SK" sz="4000" b="1" cap="none" spc="0" dirty="0">
              <a:ln/>
              <a:solidFill>
                <a:schemeClr val="accent3"/>
              </a:solidFill>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a:off x="457200" y="304800"/>
            <a:ext cx="1921636" cy="5872163"/>
          </a:xfrm>
          <a:prstGeom prst="rect">
            <a:avLst/>
          </a:prstGeom>
          <a:noFill/>
          <a:ln w="9525">
            <a:noFill/>
            <a:miter lim="800000"/>
            <a:headEnd/>
            <a:tailEnd/>
          </a:ln>
        </p:spPr>
      </p:pic>
      <p:pic>
        <p:nvPicPr>
          <p:cNvPr id="49156" name="Picture 4" descr="http://www.mojanitra.sk/images/clanky/vata/c_685_3.jpg"/>
          <p:cNvPicPr>
            <a:picLocks noChangeAspect="1" noChangeArrowheads="1"/>
          </p:cNvPicPr>
          <p:nvPr/>
        </p:nvPicPr>
        <p:blipFill>
          <a:blip r:embed="rId3" cstate="print"/>
          <a:srcRect/>
          <a:stretch>
            <a:fillRect/>
          </a:stretch>
        </p:blipFill>
        <p:spPr bwMode="auto">
          <a:xfrm>
            <a:off x="2590800" y="898246"/>
            <a:ext cx="5984513" cy="5350154"/>
          </a:xfrm>
          <a:prstGeom prst="rect">
            <a:avLst/>
          </a:prstGeom>
          <a:noFill/>
        </p:spPr>
      </p:pic>
      <p:sp>
        <p:nvSpPr>
          <p:cNvPr id="4" name="Obdĺžnik 3"/>
          <p:cNvSpPr/>
          <p:nvPr/>
        </p:nvSpPr>
        <p:spPr>
          <a:xfrm>
            <a:off x="3505200" y="304800"/>
            <a:ext cx="4075155" cy="523220"/>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2800" b="1" dirty="0" smtClean="0">
                <a:ln/>
                <a:solidFill>
                  <a:schemeClr val="accent3"/>
                </a:solidFill>
              </a:rPr>
              <a:t>S</a:t>
            </a:r>
            <a:r>
              <a:rPr lang="sk-SK" sz="2800" b="1" cap="none" spc="0" dirty="0" smtClean="0">
                <a:ln/>
                <a:solidFill>
                  <a:schemeClr val="accent3"/>
                </a:solidFill>
                <a:effectLst/>
              </a:rPr>
              <a:t>právne držanie tela</a:t>
            </a:r>
            <a:endParaRPr lang="sk-SK" sz="2800" b="1" cap="none" spc="0" dirty="0">
              <a:ln/>
              <a:solidFill>
                <a:schemeClr val="accent3"/>
              </a:solidFill>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533400" y="457200"/>
            <a:ext cx="8105104" cy="523220"/>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2800" b="1" cap="none" spc="0" dirty="0" smtClean="0">
                <a:ln/>
                <a:solidFill>
                  <a:schemeClr val="accent3"/>
                </a:solidFill>
                <a:effectLst/>
              </a:rPr>
              <a:t>Nesprávne držanie tela = poruchy chrbtice</a:t>
            </a:r>
            <a:endParaRPr lang="sk-SK" sz="2800" b="1" cap="none" spc="0" dirty="0">
              <a:ln/>
              <a:solidFill>
                <a:schemeClr val="accent3"/>
              </a:solidFill>
              <a:effectLst/>
            </a:endParaRPr>
          </a:p>
        </p:txBody>
      </p:sp>
      <p:pic>
        <p:nvPicPr>
          <p:cNvPr id="48130" name="Picture 2" descr="http://www.sportujeme.sk/galeria/skolioza2.jpg"/>
          <p:cNvPicPr>
            <a:picLocks noChangeAspect="1" noChangeArrowheads="1"/>
          </p:cNvPicPr>
          <p:nvPr/>
        </p:nvPicPr>
        <p:blipFill>
          <a:blip r:embed="rId2" cstate="print"/>
          <a:srcRect/>
          <a:stretch>
            <a:fillRect/>
          </a:stretch>
        </p:blipFill>
        <p:spPr bwMode="auto">
          <a:xfrm>
            <a:off x="381000" y="1600200"/>
            <a:ext cx="2857500" cy="2190750"/>
          </a:xfrm>
          <a:prstGeom prst="rect">
            <a:avLst/>
          </a:prstGeom>
          <a:noFill/>
        </p:spPr>
      </p:pic>
      <p:pic>
        <p:nvPicPr>
          <p:cNvPr id="48132" name="Picture 4" descr="http://www.livetolift.com/pic/kifoza.jpg"/>
          <p:cNvPicPr>
            <a:picLocks noChangeAspect="1" noChangeArrowheads="1"/>
          </p:cNvPicPr>
          <p:nvPr/>
        </p:nvPicPr>
        <p:blipFill>
          <a:blip r:embed="rId3" cstate="print"/>
          <a:srcRect/>
          <a:stretch>
            <a:fillRect/>
          </a:stretch>
        </p:blipFill>
        <p:spPr bwMode="auto">
          <a:xfrm flipH="1">
            <a:off x="3352800" y="1524000"/>
            <a:ext cx="2057400" cy="2133600"/>
          </a:xfrm>
          <a:prstGeom prst="rect">
            <a:avLst/>
          </a:prstGeom>
          <a:noFill/>
        </p:spPr>
      </p:pic>
      <p:pic>
        <p:nvPicPr>
          <p:cNvPr id="48134" name="Picture 6" descr="http://atlant-plus.net/obz/org/13/38/kifoz.jpg"/>
          <p:cNvPicPr>
            <a:picLocks noChangeAspect="1" noChangeArrowheads="1"/>
          </p:cNvPicPr>
          <p:nvPr/>
        </p:nvPicPr>
        <p:blipFill>
          <a:blip r:embed="rId4" cstate="print"/>
          <a:srcRect/>
          <a:stretch>
            <a:fillRect/>
          </a:stretch>
        </p:blipFill>
        <p:spPr bwMode="auto">
          <a:xfrm>
            <a:off x="3276600" y="3810000"/>
            <a:ext cx="2738658" cy="2390775"/>
          </a:xfrm>
          <a:prstGeom prst="rect">
            <a:avLst/>
          </a:prstGeom>
          <a:noFill/>
        </p:spPr>
      </p:pic>
      <p:pic>
        <p:nvPicPr>
          <p:cNvPr id="48136" name="Picture 8" descr="http://www.sportujeme.sk/galeria/skolioza1.jpg"/>
          <p:cNvPicPr>
            <a:picLocks noChangeAspect="1" noChangeArrowheads="1"/>
          </p:cNvPicPr>
          <p:nvPr/>
        </p:nvPicPr>
        <p:blipFill>
          <a:blip r:embed="rId5" cstate="print"/>
          <a:srcRect/>
          <a:stretch>
            <a:fillRect/>
          </a:stretch>
        </p:blipFill>
        <p:spPr bwMode="auto">
          <a:xfrm>
            <a:off x="304800" y="4038600"/>
            <a:ext cx="2590800" cy="1835767"/>
          </a:xfrm>
          <a:prstGeom prst="rect">
            <a:avLst/>
          </a:prstGeom>
          <a:noFill/>
        </p:spPr>
      </p:pic>
      <p:pic>
        <p:nvPicPr>
          <p:cNvPr id="48138" name="Picture 10" descr="http://magazin.net.hr/2009/03/30/0557007.17.jpg"/>
          <p:cNvPicPr>
            <a:picLocks noChangeAspect="1" noChangeArrowheads="1"/>
          </p:cNvPicPr>
          <p:nvPr/>
        </p:nvPicPr>
        <p:blipFill>
          <a:blip r:embed="rId6" cstate="print"/>
          <a:srcRect/>
          <a:stretch>
            <a:fillRect/>
          </a:stretch>
        </p:blipFill>
        <p:spPr bwMode="auto">
          <a:xfrm>
            <a:off x="6248400" y="3429000"/>
            <a:ext cx="2152004" cy="2867026"/>
          </a:xfrm>
          <a:prstGeom prst="rect">
            <a:avLst/>
          </a:prstGeom>
          <a:noFill/>
        </p:spPr>
      </p:pic>
      <p:sp>
        <p:nvSpPr>
          <p:cNvPr id="8" name="BlokTextu 7"/>
          <p:cNvSpPr txBox="1"/>
          <p:nvPr/>
        </p:nvSpPr>
        <p:spPr>
          <a:xfrm>
            <a:off x="5562600" y="1066800"/>
            <a:ext cx="3200400" cy="1508105"/>
          </a:xfrm>
          <a:prstGeom prst="rect">
            <a:avLst/>
          </a:prstGeom>
          <a:noFill/>
        </p:spPr>
        <p:txBody>
          <a:bodyPr wrap="square" rtlCol="0">
            <a:spAutoFit/>
          </a:bodyPr>
          <a:lstStyle/>
          <a:p>
            <a:r>
              <a:rPr lang="sk-SK" sz="2300" dirty="0" smtClean="0">
                <a:latin typeface="Times New Roman" pitchFamily="18" charset="0"/>
                <a:cs typeface="Times New Roman" pitchFamily="18" charset="0"/>
              </a:rPr>
              <a:t>Guľatý chrbát</a:t>
            </a:r>
          </a:p>
          <a:p>
            <a:r>
              <a:rPr lang="sk-SK" sz="2300" dirty="0" smtClean="0">
                <a:latin typeface="Times New Roman" pitchFamily="18" charset="0"/>
                <a:cs typeface="Times New Roman" pitchFamily="18" charset="0"/>
              </a:rPr>
              <a:t>Plochý chrbát</a:t>
            </a:r>
          </a:p>
          <a:p>
            <a:r>
              <a:rPr lang="sk-SK" sz="2300" dirty="0" smtClean="0">
                <a:latin typeface="Times New Roman" pitchFamily="18" charset="0"/>
                <a:cs typeface="Times New Roman" pitchFamily="18" charset="0"/>
              </a:rPr>
              <a:t>Skolióza (bočitosť)</a:t>
            </a:r>
          </a:p>
          <a:p>
            <a:r>
              <a:rPr lang="sk-SK" sz="2300" dirty="0" smtClean="0">
                <a:latin typeface="Times New Roman" pitchFamily="18" charset="0"/>
                <a:cs typeface="Times New Roman" pitchFamily="18" charset="0"/>
              </a:rPr>
              <a:t>Kifóza a lordóza</a:t>
            </a:r>
            <a:endParaRPr lang="sk-SK" sz="23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28600" y="1219200"/>
            <a:ext cx="8610600" cy="4431983"/>
          </a:xfrm>
          <a:prstGeom prst="rect">
            <a:avLst/>
          </a:prstGeom>
          <a:noFill/>
        </p:spPr>
        <p:txBody>
          <a:bodyPr wrap="square" rtlCol="0">
            <a:spAutoFit/>
          </a:bodyPr>
          <a:lstStyle/>
          <a:p>
            <a:pPr algn="ctr"/>
            <a:r>
              <a:rPr lang="sk-SK" sz="2400" b="1" dirty="0" smtClean="0">
                <a:latin typeface="Times New Roman" pitchFamily="18" charset="0"/>
                <a:cs typeface="Times New Roman" pitchFamily="18" charset="0"/>
              </a:rPr>
              <a:t>Čo je potrebné urobiť pre správne držanie v škole</a:t>
            </a:r>
          </a:p>
          <a:p>
            <a:endParaRPr lang="sk-SK" sz="2400" b="1" dirty="0" smtClean="0">
              <a:latin typeface="Times New Roman" pitchFamily="18" charset="0"/>
              <a:cs typeface="Times New Roman" pitchFamily="18" charset="0"/>
            </a:endParaRPr>
          </a:p>
          <a:p>
            <a:pPr>
              <a:buFont typeface="Wingdings" pitchFamily="2" charset="2"/>
              <a:buChar char="q"/>
            </a:pPr>
            <a:r>
              <a:rPr lang="sk-SK" sz="2400" dirty="0" smtClean="0">
                <a:latin typeface="Times New Roman" pitchFamily="18" charset="0"/>
                <a:cs typeface="Times New Roman" pitchFamily="18" charset="0"/>
              </a:rPr>
              <a:t> Vyšší žiaci majú sedieť v zadných laviciach, žiaci s poruchou zraku alebo sluchu v predných laviciach. </a:t>
            </a:r>
          </a:p>
          <a:p>
            <a:pPr>
              <a:buFont typeface="Wingdings" pitchFamily="2" charset="2"/>
              <a:buChar char="q"/>
            </a:pPr>
            <a:r>
              <a:rPr lang="sk-SK" sz="2400" dirty="0" smtClean="0">
                <a:latin typeface="Times New Roman" pitchFamily="18" charset="0"/>
                <a:cs typeface="Times New Roman" pitchFamily="18" charset="0"/>
              </a:rPr>
              <a:t>  Ľavorukí žiaci majú sedieť pri okne vľavo, aby im svetlo dopadalo na pracovnú plochu.</a:t>
            </a:r>
          </a:p>
          <a:p>
            <a:pPr>
              <a:buFont typeface="Wingdings" pitchFamily="2" charset="2"/>
              <a:buChar char="q"/>
            </a:pPr>
            <a:r>
              <a:rPr lang="sk-SK" sz="2400" dirty="0" smtClean="0">
                <a:latin typeface="Times New Roman" pitchFamily="18" charset="0"/>
                <a:cs typeface="Times New Roman" pitchFamily="18" charset="0"/>
              </a:rPr>
              <a:t>  Školský nábytok by mal prispôsobený proporciám žiakov. </a:t>
            </a:r>
          </a:p>
          <a:p>
            <a:pPr>
              <a:buFont typeface="Wingdings" pitchFamily="2" charset="2"/>
              <a:buChar char="q"/>
            </a:pPr>
            <a:r>
              <a:rPr lang="sk-SK" sz="2400" dirty="0" smtClean="0">
                <a:latin typeface="Times New Roman" pitchFamily="18" charset="0"/>
                <a:cs typeface="Times New Roman" pitchFamily="18" charset="0"/>
              </a:rPr>
              <a:t> Premiestniť nábytok v triede výške žiakov, ale aj zosúladiť výšku lavice a stoličky s výškou žiaka v rámci triedy.</a:t>
            </a:r>
          </a:p>
          <a:p>
            <a:pPr>
              <a:buFont typeface="Wingdings" pitchFamily="2" charset="2"/>
              <a:buChar char="q"/>
            </a:pPr>
            <a:r>
              <a:rPr lang="sk-SK" sz="2400" dirty="0" smtClean="0">
                <a:latin typeface="Times New Roman" pitchFamily="18" charset="0"/>
                <a:cs typeface="Times New Roman" pitchFamily="18" charset="0"/>
              </a:rPr>
              <a:t> Počas vyučovania využívať prestávky na pohyb, vsunúť hodinu telesnej výchovy medzi ostatné predmety.</a:t>
            </a:r>
          </a:p>
          <a:p>
            <a:endParaRPr lang="sk-SK" dirty="0"/>
          </a:p>
        </p:txBody>
      </p:sp>
      <p:sp>
        <p:nvSpPr>
          <p:cNvPr id="3" name="Obdĺžnik 2"/>
          <p:cNvSpPr/>
          <p:nvPr/>
        </p:nvSpPr>
        <p:spPr>
          <a:xfrm>
            <a:off x="533400" y="457200"/>
            <a:ext cx="8105104" cy="523220"/>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2800" b="1" cap="none" spc="0" dirty="0" smtClean="0">
                <a:ln/>
                <a:solidFill>
                  <a:schemeClr val="accent3"/>
                </a:solidFill>
                <a:effectLst/>
              </a:rPr>
              <a:t>Nesprávne držanie tela = poruchy chrbtice</a:t>
            </a:r>
            <a:endParaRPr lang="sk-SK" sz="2800" b="1" cap="none" spc="0" dirty="0">
              <a:ln/>
              <a:solidFill>
                <a:schemeClr val="accent3"/>
              </a:solidFill>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28600" y="117693"/>
            <a:ext cx="8686800" cy="6740307"/>
          </a:xfrm>
          <a:prstGeom prst="rect">
            <a:avLst/>
          </a:prstGeom>
          <a:noFill/>
        </p:spPr>
        <p:txBody>
          <a:bodyPr wrap="square" rtlCol="0">
            <a:spAutoFit/>
          </a:bodyPr>
          <a:lstStyle/>
          <a:p>
            <a:pPr>
              <a:buFont typeface="Wingdings" pitchFamily="2" charset="2"/>
              <a:buChar char="q"/>
            </a:pPr>
            <a:r>
              <a:rPr lang="sk-SK" sz="2300" b="1" dirty="0" smtClean="0">
                <a:latin typeface="Times New Roman" pitchFamily="18" charset="0"/>
                <a:cs typeface="Times New Roman" pitchFamily="18" charset="0"/>
              </a:rPr>
              <a:t> V sede</a:t>
            </a:r>
            <a:r>
              <a:rPr lang="sk-SK" sz="2300" dirty="0" smtClean="0">
                <a:latin typeface="Times New Roman" pitchFamily="18" charset="0"/>
                <a:cs typeface="Times New Roman" pitchFamily="18" charset="0"/>
              </a:rPr>
              <a:t> sa má dotýkať obidvoma nohami dlážky celým chodidlom.   Má sa opierať o stôl bez dvíhania ramien. Operadlo má byť dostatočne vysoké, má byť oporou pre chrbát, nie pre panvu.</a:t>
            </a:r>
          </a:p>
          <a:p>
            <a:pPr>
              <a:buFont typeface="Wingdings" pitchFamily="2" charset="2"/>
              <a:buChar char="q"/>
            </a:pPr>
            <a:r>
              <a:rPr lang="sk-SK" sz="2300" dirty="0" smtClean="0">
                <a:latin typeface="Times New Roman" pitchFamily="18" charset="0"/>
                <a:cs typeface="Times New Roman" pitchFamily="18" charset="0"/>
              </a:rPr>
              <a:t> Zistiť a liečiť </a:t>
            </a:r>
            <a:r>
              <a:rPr lang="sk-SK" sz="2300" b="1" dirty="0" smtClean="0">
                <a:latin typeface="Times New Roman" pitchFamily="18" charset="0"/>
                <a:cs typeface="Times New Roman" pitchFamily="18" charset="0"/>
              </a:rPr>
              <a:t>krátkozrakosť</a:t>
            </a:r>
            <a:r>
              <a:rPr lang="sk-SK" sz="2300" dirty="0" smtClean="0">
                <a:latin typeface="Times New Roman" pitchFamily="18" charset="0"/>
                <a:cs typeface="Times New Roman" pitchFamily="18" charset="0"/>
              </a:rPr>
              <a:t>. Krátkozraké deti sa nakláňajú nad stôl, čo vedie k vývoju ,,guľatého“ chrbta.</a:t>
            </a:r>
          </a:p>
          <a:p>
            <a:pPr>
              <a:buFont typeface="Wingdings" pitchFamily="2" charset="2"/>
              <a:buChar char="q"/>
            </a:pPr>
            <a:r>
              <a:rPr lang="sk-SK" sz="2300" dirty="0" smtClean="0">
                <a:latin typeface="Times New Roman" pitchFamily="18" charset="0"/>
                <a:cs typeface="Times New Roman" pitchFamily="18" charset="0"/>
              </a:rPr>
              <a:t> </a:t>
            </a:r>
            <a:r>
              <a:rPr lang="sk-SK" sz="2300" b="1" dirty="0" smtClean="0">
                <a:latin typeface="Times New Roman" pitchFamily="18" charset="0"/>
                <a:cs typeface="Times New Roman" pitchFamily="18" charset="0"/>
              </a:rPr>
              <a:t>Školská taška.</a:t>
            </a:r>
            <a:r>
              <a:rPr lang="sk-SK" sz="2300" dirty="0" smtClean="0">
                <a:latin typeface="Times New Roman" pitchFamily="18" charset="0"/>
                <a:cs typeface="Times New Roman" pitchFamily="18" charset="0"/>
              </a:rPr>
              <a:t> Nikdy nie zavesená na jednom ramene. Chrbtová časť tašky by mala byť vystužená, obsah v taške rovnomerne uložený.</a:t>
            </a:r>
          </a:p>
          <a:p>
            <a:pPr>
              <a:buFont typeface="Wingdings" pitchFamily="2" charset="2"/>
              <a:buChar char="q"/>
            </a:pPr>
            <a:r>
              <a:rPr lang="sk-SK" sz="2300" dirty="0" smtClean="0">
                <a:latin typeface="Times New Roman" pitchFamily="18" charset="0"/>
                <a:cs typeface="Times New Roman" pitchFamily="18" charset="0"/>
              </a:rPr>
              <a:t> Minimalizovať </a:t>
            </a:r>
            <a:r>
              <a:rPr lang="sk-SK" sz="2300" b="1" dirty="0" smtClean="0">
                <a:latin typeface="Times New Roman" pitchFamily="18" charset="0"/>
                <a:cs typeface="Times New Roman" pitchFamily="18" charset="0"/>
              </a:rPr>
              <a:t>sedenie pri počítači,</a:t>
            </a:r>
            <a:r>
              <a:rPr lang="sk-SK" sz="2300" dirty="0" smtClean="0">
                <a:latin typeface="Times New Roman" pitchFamily="18" charset="0"/>
                <a:cs typeface="Times New Roman" pitchFamily="18" charset="0"/>
              </a:rPr>
              <a:t> striedať polohy, zradiť pre dlhšom sedení pohyb.</a:t>
            </a:r>
          </a:p>
          <a:p>
            <a:pPr>
              <a:buFont typeface="Wingdings" pitchFamily="2" charset="2"/>
              <a:buChar char="q"/>
            </a:pPr>
            <a:r>
              <a:rPr lang="sk-SK" sz="2300" dirty="0" smtClean="0">
                <a:latin typeface="Times New Roman" pitchFamily="18" charset="0"/>
                <a:cs typeface="Times New Roman" pitchFamily="18" charset="0"/>
              </a:rPr>
              <a:t> </a:t>
            </a:r>
            <a:r>
              <a:rPr lang="sk-SK" sz="2300" b="1" dirty="0" smtClean="0">
                <a:latin typeface="Times New Roman" pitchFamily="18" charset="0"/>
                <a:cs typeface="Times New Roman" pitchFamily="18" charset="0"/>
              </a:rPr>
              <a:t>Poloha pri spánku</a:t>
            </a:r>
            <a:r>
              <a:rPr lang="sk-SK" sz="2300" dirty="0" smtClean="0">
                <a:latin typeface="Times New Roman" pitchFamily="18" charset="0"/>
                <a:cs typeface="Times New Roman" pitchFamily="18" charset="0"/>
              </a:rPr>
              <a:t>. Vankúš by nemal byť príliš vysoký, nie je vhodné spať ani bez vankúša. Nevhodný je príliš mäkký ale aj príliš tvrdý matrac.</a:t>
            </a:r>
          </a:p>
          <a:p>
            <a:pPr>
              <a:buFont typeface="Wingdings" pitchFamily="2" charset="2"/>
              <a:buChar char="q"/>
            </a:pPr>
            <a:r>
              <a:rPr lang="sk-SK" sz="2300" dirty="0" smtClean="0">
                <a:latin typeface="Times New Roman" pitchFamily="18" charset="0"/>
                <a:cs typeface="Times New Roman" pitchFamily="18" charset="0"/>
              </a:rPr>
              <a:t> </a:t>
            </a:r>
            <a:r>
              <a:rPr lang="sk-SK" sz="2300" b="1" dirty="0" smtClean="0">
                <a:latin typeface="Times New Roman" pitchFamily="18" charset="0"/>
                <a:cs typeface="Times New Roman" pitchFamily="18" charset="0"/>
              </a:rPr>
              <a:t>Šport</a:t>
            </a:r>
            <a:r>
              <a:rPr lang="sk-SK" sz="2300" dirty="0" smtClean="0">
                <a:latin typeface="Times New Roman" pitchFamily="18" charset="0"/>
                <a:cs typeface="Times New Roman" pitchFamily="18" charset="0"/>
              </a:rPr>
              <a:t>. Akákoľvek športová aktivita ja vhodná pre správne držanie tela. Vedie k spevneniu svalstva, ktoré je oporou pre kostru. Ak chybné držanie tela je už prítomné, potom odporúčaným športom je plávanie štýl znak, bicyklovanie, jazda na koni, tanec, korčuľovanie, bez na lyžiach, cvičenie na fit lopte. Nevhodným športom je tenis, zjazdové lyžovanie, squash</a:t>
            </a:r>
          </a:p>
          <a:p>
            <a:endParaRPr lang="sk-SK"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10-prstami.sk/images_sk%5Csk_telo-2.gif"/>
          <p:cNvPicPr>
            <a:picLocks noChangeAspect="1" noChangeArrowheads="1"/>
          </p:cNvPicPr>
          <p:nvPr/>
        </p:nvPicPr>
        <p:blipFill>
          <a:blip r:embed="rId2" cstate="print"/>
          <a:srcRect/>
          <a:stretch>
            <a:fillRect/>
          </a:stretch>
        </p:blipFill>
        <p:spPr bwMode="auto">
          <a:xfrm>
            <a:off x="381000" y="304800"/>
            <a:ext cx="3409950" cy="3200401"/>
          </a:xfrm>
          <a:prstGeom prst="rect">
            <a:avLst/>
          </a:prstGeom>
          <a:noFill/>
        </p:spPr>
      </p:pic>
      <p:pic>
        <p:nvPicPr>
          <p:cNvPr id="45060" name="Picture 4" descr="http://www.zdravie.sk/images/article/CHOROBY_DETAILNE/reumatizmus/reuma-drzanie-tela-2.jpg"/>
          <p:cNvPicPr>
            <a:picLocks noChangeAspect="1" noChangeArrowheads="1"/>
          </p:cNvPicPr>
          <p:nvPr/>
        </p:nvPicPr>
        <p:blipFill>
          <a:blip r:embed="rId3" cstate="print"/>
          <a:srcRect/>
          <a:stretch>
            <a:fillRect/>
          </a:stretch>
        </p:blipFill>
        <p:spPr bwMode="auto">
          <a:xfrm>
            <a:off x="685800" y="3733800"/>
            <a:ext cx="2535936" cy="2438400"/>
          </a:xfrm>
          <a:prstGeom prst="rect">
            <a:avLst/>
          </a:prstGeom>
          <a:noFill/>
        </p:spPr>
      </p:pic>
      <p:pic>
        <p:nvPicPr>
          <p:cNvPr id="45062" name="Picture 6" descr="http://www.bezeckepotreby.sk/uploads/fck/image/nespr__vne_sedenie.gif"/>
          <p:cNvPicPr>
            <a:picLocks noChangeAspect="1" noChangeArrowheads="1"/>
          </p:cNvPicPr>
          <p:nvPr/>
        </p:nvPicPr>
        <p:blipFill>
          <a:blip r:embed="rId4" cstate="print"/>
          <a:srcRect/>
          <a:stretch>
            <a:fillRect/>
          </a:stretch>
        </p:blipFill>
        <p:spPr bwMode="auto">
          <a:xfrm>
            <a:off x="4343400" y="228600"/>
            <a:ext cx="3657600" cy="3547044"/>
          </a:xfrm>
          <a:prstGeom prst="rect">
            <a:avLst/>
          </a:prstGeom>
          <a:noFill/>
        </p:spPr>
      </p:pic>
      <p:pic>
        <p:nvPicPr>
          <p:cNvPr id="45064" name="Picture 8" descr="http://www.obliecka-matrac-vankus-spanok.sk/domain/obliecka-matrac-vankus/files/polohy-pri-spanku/o_spanokpoloha2.jpg"/>
          <p:cNvPicPr>
            <a:picLocks noChangeAspect="1" noChangeArrowheads="1"/>
          </p:cNvPicPr>
          <p:nvPr/>
        </p:nvPicPr>
        <p:blipFill>
          <a:blip r:embed="rId5" cstate="print"/>
          <a:srcRect/>
          <a:stretch>
            <a:fillRect/>
          </a:stretch>
        </p:blipFill>
        <p:spPr bwMode="auto">
          <a:xfrm>
            <a:off x="4114800" y="3886200"/>
            <a:ext cx="3733800" cy="243280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lokTextu 2"/>
          <p:cNvSpPr txBox="1"/>
          <p:nvPr/>
        </p:nvSpPr>
        <p:spPr>
          <a:xfrm>
            <a:off x="228600" y="17526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Vymenuj niektoré príčiny zlomenia kostí</a:t>
            </a:r>
            <a:endParaRPr lang="sk-SK" sz="2400" dirty="0">
              <a:latin typeface="Times New Roman" pitchFamily="18" charset="0"/>
              <a:cs typeface="Times New Roman" pitchFamily="18" charset="0"/>
            </a:endParaRPr>
          </a:p>
        </p:txBody>
      </p:sp>
      <p:sp>
        <p:nvSpPr>
          <p:cNvPr id="5" name="BlokTextu 4"/>
          <p:cNvSpPr txBox="1"/>
          <p:nvPr/>
        </p:nvSpPr>
        <p:spPr>
          <a:xfrm>
            <a:off x="228600" y="27432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Popíš typy zlomenín kostí</a:t>
            </a:r>
            <a:endParaRPr lang="sk-SK" sz="2400" dirty="0">
              <a:latin typeface="Times New Roman" pitchFamily="18" charset="0"/>
              <a:cs typeface="Times New Roman" pitchFamily="18" charset="0"/>
            </a:endParaRPr>
          </a:p>
        </p:txBody>
      </p:sp>
      <p:sp>
        <p:nvSpPr>
          <p:cNvPr id="6" name="BlokTextu 5"/>
          <p:cNvSpPr txBox="1"/>
          <p:nvPr/>
        </p:nvSpPr>
        <p:spPr>
          <a:xfrm>
            <a:off x="228600" y="3733800"/>
            <a:ext cx="8686800" cy="461665"/>
          </a:xfrm>
          <a:prstGeom prst="rect">
            <a:avLst/>
          </a:prstGeom>
          <a:noFill/>
        </p:spPr>
        <p:txBody>
          <a:bodyPr wrap="square" rtlCol="0">
            <a:spAutoFit/>
          </a:bodyPr>
          <a:lstStyle/>
          <a:p>
            <a:r>
              <a:rPr lang="sk-SK" sz="2400" dirty="0" smtClean="0">
                <a:latin typeface="Times New Roman" pitchFamily="18" charset="0"/>
                <a:cs typeface="Times New Roman" pitchFamily="18" charset="0"/>
              </a:rPr>
              <a:t>Uveď príklady poranení a porúch svalov a šliach a ich príčiny</a:t>
            </a:r>
            <a:endParaRPr lang="sk-SK" sz="2400" dirty="0">
              <a:latin typeface="Times New Roman" pitchFamily="18" charset="0"/>
              <a:cs typeface="Times New Roman" pitchFamily="18" charset="0"/>
            </a:endParaRPr>
          </a:p>
        </p:txBody>
      </p:sp>
      <p:sp>
        <p:nvSpPr>
          <p:cNvPr id="7" name="BlokTextu 6"/>
          <p:cNvSpPr txBox="1"/>
          <p:nvPr/>
        </p:nvSpPr>
        <p:spPr>
          <a:xfrm>
            <a:off x="228600" y="4876800"/>
            <a:ext cx="8686800" cy="830997"/>
          </a:xfrm>
          <a:prstGeom prst="rect">
            <a:avLst/>
          </a:prstGeom>
          <a:noFill/>
        </p:spPr>
        <p:txBody>
          <a:bodyPr wrap="square" rtlCol="0">
            <a:spAutoFit/>
          </a:bodyPr>
          <a:lstStyle/>
          <a:p>
            <a:r>
              <a:rPr lang="sk-SK" sz="2400" dirty="0" smtClean="0">
                <a:latin typeface="Times New Roman" pitchFamily="18" charset="0"/>
                <a:cs typeface="Times New Roman" pitchFamily="18" charset="0"/>
              </a:rPr>
              <a:t>Vymenuj príčiny nesprávneho držania tela a jeho vplyv na ochabnutie svalov trupu </a:t>
            </a:r>
            <a:endParaRPr lang="sk-SK" sz="2400" dirty="0">
              <a:latin typeface="Times New Roman" pitchFamily="18" charset="0"/>
              <a:cs typeface="Times New Roman" pitchFamily="18" charset="0"/>
            </a:endParaRPr>
          </a:p>
        </p:txBody>
      </p:sp>
      <p:sp>
        <p:nvSpPr>
          <p:cNvPr id="8" name="Obdĺžnik 7"/>
          <p:cNvSpPr/>
          <p:nvPr/>
        </p:nvSpPr>
        <p:spPr>
          <a:xfrm>
            <a:off x="3127864" y="457200"/>
            <a:ext cx="2916184" cy="523220"/>
          </a:xfrm>
          <a:prstGeom prst="rect">
            <a:avLst/>
          </a:prstGeom>
          <a:noFill/>
          <a:ln>
            <a:solidFill>
              <a:schemeClr val="accent3">
                <a:lumMod val="75000"/>
              </a:schemeClr>
            </a:solidFill>
          </a:ln>
          <a:scene3d>
            <a:camera prst="perspectiveFront"/>
            <a:lightRig rig="threePt" dir="t"/>
          </a:scene3d>
          <a:sp3d>
            <a:bevelT w="101600" prst="riblet"/>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sk-SK" sz="2800" b="1" cap="none" spc="0" dirty="0" smtClean="0">
                <a:ln/>
                <a:solidFill>
                  <a:schemeClr val="accent3"/>
                </a:solidFill>
                <a:effectLst/>
              </a:rPr>
              <a:t>Over si, čo vieš</a:t>
            </a:r>
            <a:endParaRPr lang="sk-SK" sz="2800" b="1" cap="none" spc="0" dirty="0">
              <a:ln/>
              <a:solidFill>
                <a:schemeClr val="accent3"/>
              </a:solidFill>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533400" y="609600"/>
            <a:ext cx="8158003" cy="923330"/>
          </a:xfrm>
          <a:prstGeom prst="rect">
            <a:avLst/>
          </a:prstGeom>
          <a:noFill/>
        </p:spPr>
        <p:txBody>
          <a:bodyPr wrap="none" lIns="91440" tIns="45720" rIns="91440" bIns="45720">
            <a:spAutoFit/>
          </a:bodyPr>
          <a:lstStyle/>
          <a:p>
            <a:pPr algn="ctr"/>
            <a:r>
              <a:rPr lang="sk-SK"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Ďakujem za pozornosť</a:t>
            </a:r>
            <a:endParaRPr lang="sk-SK"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26" name="Picture 2" descr="http://www.trener-online.cz/clanky_img/2_Silacky%20vzhled.jpg"/>
          <p:cNvPicPr>
            <a:picLocks noChangeAspect="1" noChangeArrowheads="1"/>
          </p:cNvPicPr>
          <p:nvPr/>
        </p:nvPicPr>
        <p:blipFill>
          <a:blip r:embed="rId2" cstate="print"/>
          <a:srcRect/>
          <a:stretch>
            <a:fillRect/>
          </a:stretch>
        </p:blipFill>
        <p:spPr bwMode="auto">
          <a:xfrm>
            <a:off x="3048000" y="2057400"/>
            <a:ext cx="2857500" cy="292417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bčiansky">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bčiansky">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bčiansky">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139</TotalTime>
  <Words>746</Words>
  <Application>Microsoft Office PowerPoint</Application>
  <PresentationFormat>Prezentácia na obrazovke (4:3)</PresentationFormat>
  <Paragraphs>72</Paragraphs>
  <Slides>15</Slides>
  <Notes>0</Notes>
  <HiddenSlides>0</HiddenSlides>
  <MMClips>0</MMClips>
  <ScaleCrop>false</ScaleCrop>
  <HeadingPairs>
    <vt:vector size="4" baseType="variant">
      <vt:variant>
        <vt:lpstr>Motív</vt:lpstr>
      </vt:variant>
      <vt:variant>
        <vt:i4>1</vt:i4>
      </vt:variant>
      <vt:variant>
        <vt:lpstr>Nadpisy snímok</vt:lpstr>
      </vt:variant>
      <vt:variant>
        <vt:i4>15</vt:i4>
      </vt:variant>
    </vt:vector>
  </HeadingPairs>
  <TitlesOfParts>
    <vt:vector size="16" baseType="lpstr">
      <vt:lpstr>Občiansky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Drexler</dc:creator>
  <cp:lastModifiedBy>ZSN</cp:lastModifiedBy>
  <cp:revision>17</cp:revision>
  <dcterms:created xsi:type="dcterms:W3CDTF">2012-02-19T09:40:49Z</dcterms:created>
  <dcterms:modified xsi:type="dcterms:W3CDTF">2019-02-12T06:22:26Z</dcterms:modified>
</cp:coreProperties>
</file>