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 snapToGrid="0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851FBE7-47B1-4B93-9762-4E681BD7FE7D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sk-SK" smtClean="0"/>
              <a:t>Kliknite sem a upravte štýl predlohy podnadpisov.</a:t>
            </a:r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812396F-7BA8-419C-8C7B-73C0A2907D0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6698CD-5389-4CC2-8CE4-EEA82E97784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AF672-E332-4585-904C-F3263D47FCE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0E770F-E365-45E8-9D48-FC704DB6FDB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CE807A-D06E-4FE0-928D-176C20D1C5D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2D98E-B84E-4B3F-B908-0D3357312A9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150F7-150F-4B58-B76E-D69DEB3671E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D3295A-DB6F-4267-B79A-BFBB7F28933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dirty="0" smtClean="0"/>
              <a:t>Ak chcete pridať obrázok, kliknite na ikonu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39DDC7-B10D-4019-8986-2F731386FCB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83CD4-FBF7-422C-9608-ED5AD273DEA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D43DD-2B38-4A79-9AA6-630B8058CE3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1D41604-D715-4357-9AE5-F17CC093F75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CC7C3-A249-4755-A755-12D2033AE9D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C9157-C726-425F-A3DF-02E77214FA9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A395DA-D63B-4952-94C3-4FEF985BB93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A8305B-E4BB-44EC-941E-89CBC83FF78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769A4E-F054-4DCF-9487-B1AB1011A69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6F089B-7437-406F-A1F1-9EE78684351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5AD00-1A50-4CFC-9488-524C8F73847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D15A7-A16B-4645-805C-1E36FEB0619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D7154-3C3B-4565-82B1-0B1447BADC5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56D7F9-975C-4AC2-8FFE-5410C71FA3E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0D34713-F058-4DF8-903E-A6B02651B21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929F57D-7579-45B0-BCAE-0B2924857679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H_VsHmoRQKk" TargetMode="Externa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497812" y="449218"/>
            <a:ext cx="814838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Poškodenia a ochorenia</a:t>
            </a:r>
          </a:p>
          <a:p>
            <a:pPr algn="ctr"/>
            <a:r>
              <a:rPr lang="sk-SK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obehovej sústavy</a:t>
            </a:r>
            <a:r>
              <a:rPr lang="sk-SK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sk-SK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2644726" y="4628271"/>
            <a:ext cx="61757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PaedDr. Igor Drexler</a:t>
            </a:r>
          </a:p>
          <a:p>
            <a:r>
              <a:rPr lang="sk-SK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ZŠ Nábrežná ulica č. 845</a:t>
            </a:r>
          </a:p>
          <a:p>
            <a:r>
              <a:rPr lang="sk-SK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Kysucké Nové Mesto</a:t>
            </a:r>
            <a:endParaRPr lang="sk-SK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478302" y="422031"/>
            <a:ext cx="8243667" cy="77372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5" name="Obdĺžnik 4"/>
          <p:cNvSpPr/>
          <p:nvPr/>
        </p:nvSpPr>
        <p:spPr>
          <a:xfrm>
            <a:off x="1345273" y="435151"/>
            <a:ext cx="636905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Ochorenia srdca a ciev</a:t>
            </a:r>
            <a:endParaRPr lang="sk-SK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2630659" y="1842868"/>
            <a:ext cx="623198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nesprávna životospráva</a:t>
            </a:r>
          </a:p>
          <a:p>
            <a:pPr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zlé stravovanie</a:t>
            </a:r>
          </a:p>
          <a:p>
            <a:pPr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obezita</a:t>
            </a:r>
          </a:p>
          <a:p>
            <a:pPr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stres</a:t>
            </a:r>
          </a:p>
          <a:p>
            <a:pPr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nedostatok pohybu</a:t>
            </a:r>
          </a:p>
          <a:p>
            <a:pPr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nedostatok spánku</a:t>
            </a:r>
          </a:p>
          <a:p>
            <a:pPr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neschopnosť oddychovať a relaxovať</a:t>
            </a:r>
          </a:p>
          <a:p>
            <a:pPr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fajčenie</a:t>
            </a:r>
          </a:p>
          <a:p>
            <a:pPr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pitie alkoholu</a:t>
            </a:r>
          </a:p>
          <a:p>
            <a:pPr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užívanie návykových látok</a:t>
            </a:r>
            <a:endParaRPr lang="sk-SK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://www.playzone.cz/sites/default/files/redakce/141488/4306__320x240_vykricnik_o__re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8706" y="1650072"/>
            <a:ext cx="2286000" cy="2286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478302" y="422031"/>
            <a:ext cx="8243667" cy="77372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5" name="Obdĺžnik 4"/>
          <p:cNvSpPr/>
          <p:nvPr/>
        </p:nvSpPr>
        <p:spPr>
          <a:xfrm>
            <a:off x="2382418" y="435151"/>
            <a:ext cx="429476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Srdcový infarkt</a:t>
            </a:r>
            <a:endParaRPr lang="sk-SK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379828" y="1420838"/>
            <a:ext cx="84406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.. keď určitá oblasť srdcového svalu pre blokádu tepny nedostáva krv, a teda ani kyslík – ako následok ischemickej choroby srdca  spôsobenej aterosklerózou</a:t>
            </a:r>
            <a:endParaRPr lang="sk-SK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://infarkt.sk/pics/infark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80399"/>
            <a:ext cx="3351715" cy="3477601"/>
          </a:xfrm>
          <a:prstGeom prst="rect">
            <a:avLst/>
          </a:prstGeom>
          <a:noFill/>
        </p:spPr>
      </p:pic>
      <p:pic>
        <p:nvPicPr>
          <p:cNvPr id="9" name="Picture 2" descr="http://img.cas.sk/img/8/article/882462_infarkt-myokardu-srdce-ochorenie.jpg?time=1304084975&amp;hash=f3d58c8b37cceae78d7db6acf486f80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08228" y="2691081"/>
            <a:ext cx="3819182" cy="2243769"/>
          </a:xfrm>
          <a:prstGeom prst="rect">
            <a:avLst/>
          </a:prstGeom>
          <a:noFill/>
        </p:spPr>
      </p:pic>
      <p:sp>
        <p:nvSpPr>
          <p:cNvPr id="10" name="BlokTextu 9"/>
          <p:cNvSpPr txBox="1"/>
          <p:nvPr/>
        </p:nvSpPr>
        <p:spPr>
          <a:xfrm>
            <a:off x="3376246" y="5598942"/>
            <a:ext cx="57677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 smtClean="0">
                <a:latin typeface="Times New Roman" pitchFamily="18" charset="0"/>
                <a:cs typeface="Times New Roman" pitchFamily="18" charset="0"/>
              </a:rPr>
              <a:t>odumretie tkaniva myokardu pre nedostatok kyslíka a živín a pre hromadenie jedovatých odpadových produktov </a:t>
            </a:r>
            <a:endParaRPr lang="sk-SK" sz="2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Rovná spojovacia šípka 11"/>
          <p:cNvCxnSpPr>
            <a:endCxn id="10" idx="1"/>
          </p:cNvCxnSpPr>
          <p:nvPr/>
        </p:nvCxnSpPr>
        <p:spPr>
          <a:xfrm>
            <a:off x="3066757" y="5809957"/>
            <a:ext cx="309489" cy="3429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lokTextu 12"/>
          <p:cNvSpPr txBox="1"/>
          <p:nvPr/>
        </p:nvSpPr>
        <p:spPr>
          <a:xfrm>
            <a:off x="6555545" y="2489982"/>
            <a:ext cx="25884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Objavuje sa náhle, s minimálnym alebo nijakým varovaním</a:t>
            </a:r>
            <a:endParaRPr lang="sk-SK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BlokTextu 13"/>
          <p:cNvSpPr txBox="1"/>
          <p:nvPr/>
        </p:nvSpPr>
        <p:spPr>
          <a:xfrm>
            <a:off x="6583680" y="3643532"/>
            <a:ext cx="2560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Môže prísť bolesť hrudníka, potenie, dýchavica, nevoľnosť až strata vedomia</a:t>
            </a:r>
            <a:endParaRPr lang="sk-SK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aoblený obdĺžnik 4"/>
          <p:cNvSpPr/>
          <p:nvPr/>
        </p:nvSpPr>
        <p:spPr>
          <a:xfrm>
            <a:off x="478302" y="422031"/>
            <a:ext cx="8243667" cy="77372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6" name="Obdĺžnik 5"/>
          <p:cNvSpPr/>
          <p:nvPr/>
        </p:nvSpPr>
        <p:spPr>
          <a:xfrm>
            <a:off x="2570773" y="435151"/>
            <a:ext cx="39180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Ateroskleróza</a:t>
            </a:r>
            <a:endParaRPr lang="sk-SK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 descr="http://www.ireceptar.cz/res/data/199/0238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8226" y="2972435"/>
            <a:ext cx="4867275" cy="2552700"/>
          </a:xfrm>
          <a:prstGeom prst="rect">
            <a:avLst/>
          </a:prstGeom>
          <a:noFill/>
        </p:spPr>
      </p:pic>
      <p:sp>
        <p:nvSpPr>
          <p:cNvPr id="8" name="BlokTextu 7"/>
          <p:cNvSpPr txBox="1"/>
          <p:nvPr/>
        </p:nvSpPr>
        <p:spPr>
          <a:xfrm>
            <a:off x="196948" y="1350498"/>
            <a:ext cx="86797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 smtClean="0">
                <a:latin typeface="Times New Roman" pitchFamily="18" charset="0"/>
                <a:cs typeface="Times New Roman" pitchFamily="18" charset="0"/>
              </a:rPr>
              <a:t>... zužovanie a kôrnatenie tepien v stenách, ktorých sa hromadia tukové usadeniny ...</a:t>
            </a:r>
            <a:endParaRPr lang="sk-SK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211015" y="2180493"/>
            <a:ext cx="8750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Začína sa hromadením abnormálne vysokých hladín tukov a cholesterolu v krvi.</a:t>
            </a:r>
          </a:p>
          <a:p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Môže nastať v ktorejkoľvek tepne, teda aj v mozgovej = </a:t>
            </a:r>
            <a:r>
              <a:rPr lang="sk-SK" sz="2000" b="1" dirty="0" smtClean="0">
                <a:latin typeface="Times New Roman" pitchFamily="18" charset="0"/>
                <a:cs typeface="Times New Roman" pitchFamily="18" charset="0"/>
              </a:rPr>
              <a:t>náhla cievna príhoda</a:t>
            </a:r>
            <a:endParaRPr lang="sk-SK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2419643" y="5641145"/>
            <a:ext cx="648520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RIZIKOVÉ FAKTORY : </a:t>
            </a:r>
            <a:r>
              <a:rPr lang="sk-SK" sz="2200" dirty="0" smtClean="0">
                <a:latin typeface="Times New Roman" pitchFamily="18" charset="0"/>
                <a:cs typeface="Times New Roman" pitchFamily="18" charset="0"/>
              </a:rPr>
              <a:t>fajčenie, strava bohatá na nasýtené tuky, nedostatok pohybu a nadmerná hmotnosť</a:t>
            </a:r>
            <a:endParaRPr lang="sk-SK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oblený obdĺžnik 1"/>
          <p:cNvSpPr/>
          <p:nvPr/>
        </p:nvSpPr>
        <p:spPr>
          <a:xfrm>
            <a:off x="478302" y="422031"/>
            <a:ext cx="8243667" cy="77372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Obdĺžnik 2"/>
          <p:cNvSpPr/>
          <p:nvPr/>
        </p:nvSpPr>
        <p:spPr>
          <a:xfrm>
            <a:off x="2304676" y="435151"/>
            <a:ext cx="445025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Angina pectoris</a:t>
            </a:r>
            <a:endParaRPr lang="sk-SK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225083" y="1477108"/>
            <a:ext cx="87501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 smtClean="0">
                <a:latin typeface="Times New Roman" pitchFamily="18" charset="0"/>
                <a:cs typeface="Times New Roman" pitchFamily="18" charset="0"/>
              </a:rPr>
              <a:t>... bolesť v oblasti hrudníka, ktorá sa objavuje pri námahe a zmierni ju odpočinok. Je prejavom toho, že srdcový  sval nedostáva primeranú dodávku kyslíka (príčina = zúženie vencovitej tepny a teda aj zníženie prietoku krvi</a:t>
            </a:r>
            <a:endParaRPr lang="sk-SK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4" name="Picture 4" descr="http://img.ahaonline.cz/img/18/article/1431759_infarkt-c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0" y="3084976"/>
            <a:ext cx="4095750" cy="2837521"/>
          </a:xfrm>
          <a:prstGeom prst="rect">
            <a:avLst/>
          </a:prstGeom>
          <a:noFill/>
        </p:spPr>
      </p:pic>
      <p:pic>
        <p:nvPicPr>
          <p:cNvPr id="7" name="Picture 2" descr="http://www.wikiskripta.eu/images/thumb/9/9d/AP_Ateroskler%C3%B3za.png/400px-AP_Ateroskler%C3%B3z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3992" y="3070909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oblený obdĺžnik 1"/>
          <p:cNvSpPr/>
          <p:nvPr/>
        </p:nvSpPr>
        <p:spPr>
          <a:xfrm>
            <a:off x="478302" y="422031"/>
            <a:ext cx="8243667" cy="77372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Obdĺžnik 2"/>
          <p:cNvSpPr/>
          <p:nvPr/>
        </p:nvSpPr>
        <p:spPr>
          <a:xfrm>
            <a:off x="2085068" y="435151"/>
            <a:ext cx="488948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Chlopňové chyby</a:t>
            </a:r>
            <a:endParaRPr lang="sk-SK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239151" y="1463040"/>
            <a:ext cx="85531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 smtClean="0">
                <a:latin typeface="Times New Roman" pitchFamily="18" charset="0"/>
                <a:cs typeface="Times New Roman" pitchFamily="18" charset="0"/>
              </a:rPr>
              <a:t>... účinné fungovanie ktorejkoľvek zo štyroch srdcových chlopní môžu narušiť viaceré poruchy : priúzke ústie obmedzujúce prietok krvi, nedokonalé uzatváranie umožňujúce spätný chod krvi = môžu byť sprevádzané tzv. srdcové šelesty</a:t>
            </a:r>
            <a:endParaRPr lang="sk-SK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http://www.i-medic.ro/files/imagecache/400x300/stenoza%20mitrala%2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036" y="3404383"/>
            <a:ext cx="4207085" cy="3155314"/>
          </a:xfrm>
          <a:prstGeom prst="rect">
            <a:avLst/>
          </a:prstGeom>
          <a:noFill/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2572" y="3411854"/>
            <a:ext cx="4458472" cy="242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oblený obdĺžnik 1"/>
          <p:cNvSpPr/>
          <p:nvPr/>
        </p:nvSpPr>
        <p:spPr>
          <a:xfrm>
            <a:off x="478302" y="422031"/>
            <a:ext cx="8243667" cy="77372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Obdĺžnik 2"/>
          <p:cNvSpPr/>
          <p:nvPr/>
        </p:nvSpPr>
        <p:spPr>
          <a:xfrm>
            <a:off x="3339420" y="435151"/>
            <a:ext cx="238078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Embólia</a:t>
            </a:r>
            <a:endParaRPr lang="sk-SK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0" y="146304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 smtClean="0">
                <a:latin typeface="Times New Roman" pitchFamily="18" charset="0"/>
                <a:cs typeface="Times New Roman" pitchFamily="18" charset="0"/>
              </a:rPr>
              <a:t>... </a:t>
            </a:r>
            <a:r>
              <a:rPr lang="sk-SK" sz="2200" dirty="0" smtClean="0">
                <a:latin typeface="Times New Roman" pitchFamily="18" charset="0"/>
                <a:cs typeface="Times New Roman" pitchFamily="18" charset="0"/>
              </a:rPr>
              <a:t>kúsok </a:t>
            </a:r>
            <a:r>
              <a:rPr lang="sk-SK" sz="2200" dirty="0" smtClean="0">
                <a:latin typeface="Times New Roman" pitchFamily="18" charset="0"/>
                <a:cs typeface="Times New Roman" pitchFamily="18" charset="0"/>
              </a:rPr>
              <a:t>materiálu (krvná zrazenina, tukový materiál, kostná dreň, cholesterol, bublina vzduchu, plodová voda) , ktorý sa uvoľní z pôvodného miesta, môže čiastočne alebo úplne zablokovať krvnú cievu</a:t>
            </a:r>
            <a:endParaRPr lang="sk-SK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http://www.rimava.sk/wp-content/uploads/2010/01/plucny-infarkt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9407" y="2944299"/>
            <a:ext cx="3810000" cy="2847975"/>
          </a:xfrm>
          <a:prstGeom prst="rect">
            <a:avLst/>
          </a:prstGeom>
          <a:noFill/>
        </p:spPr>
      </p:pic>
      <p:sp>
        <p:nvSpPr>
          <p:cNvPr id="6" name="BlokTextu 5"/>
          <p:cNvSpPr txBox="1"/>
          <p:nvPr/>
        </p:nvSpPr>
        <p:spPr>
          <a:xfrm>
            <a:off x="3432517" y="5880295"/>
            <a:ext cx="279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Pľúcna embólia</a:t>
            </a:r>
            <a:endParaRPr lang="sk-SK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oblený obdĺžnik 1"/>
          <p:cNvSpPr/>
          <p:nvPr/>
        </p:nvSpPr>
        <p:spPr>
          <a:xfrm>
            <a:off x="478302" y="0"/>
            <a:ext cx="8243667" cy="77372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Obdĺžnik 2"/>
          <p:cNvSpPr/>
          <p:nvPr/>
        </p:nvSpPr>
        <p:spPr>
          <a:xfrm>
            <a:off x="2809542" y="0"/>
            <a:ext cx="338426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Hypertenzia</a:t>
            </a:r>
            <a:endParaRPr lang="sk-SK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0" y="85813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 smtClean="0">
                <a:latin typeface="Times New Roman" pitchFamily="18" charset="0"/>
                <a:cs typeface="Times New Roman" pitchFamily="18" charset="0"/>
              </a:rPr>
              <a:t>... zvýšený krvný tlak – pri neliečení môže poškodiť vnútorné orgány (najviac srdce – môže zvýšenou záťažou zmeniť hrúbku myokardu </a:t>
            </a:r>
          </a:p>
          <a:p>
            <a:r>
              <a:rPr lang="sk-SK" sz="2200" dirty="0" smtClean="0">
                <a:latin typeface="Times New Roman" pitchFamily="18" charset="0"/>
                <a:cs typeface="Times New Roman" pitchFamily="18" charset="0"/>
              </a:rPr>
              <a:t>... krvný tlak presahuje normálne hodnoty</a:t>
            </a:r>
            <a:endParaRPr lang="sk-SK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511525"/>
            <a:ext cx="9144000" cy="43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http://www.webnoviny.sk/fotografia/661992/stredna/tlakomer-hypertenzia-krvny-tla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58929" y="1322069"/>
            <a:ext cx="1885071" cy="18850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oblený obdĺžnik 1"/>
          <p:cNvSpPr/>
          <p:nvPr/>
        </p:nvSpPr>
        <p:spPr>
          <a:xfrm>
            <a:off x="478302" y="0"/>
            <a:ext cx="8243667" cy="77372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Obdĺžnik 2"/>
          <p:cNvSpPr/>
          <p:nvPr/>
        </p:nvSpPr>
        <p:spPr>
          <a:xfrm>
            <a:off x="1693857" y="0"/>
            <a:ext cx="561564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Kŕčové žily - variaxy</a:t>
            </a:r>
            <a:endParaRPr lang="sk-SK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0" y="829994"/>
            <a:ext cx="9144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 smtClean="0">
                <a:latin typeface="Times New Roman" pitchFamily="18" charset="0"/>
                <a:cs typeface="Times New Roman" pitchFamily="18" charset="0"/>
              </a:rPr>
              <a:t>... sú názvom pre ochorenie žíl, ktorého viditeľným prejavom je zväčšenie žíl, opuchy dolných končatín, bolesť, mravčenie, únava a ťažoba nôh, časté zápaly. Ochorenie postihuje najčastejšie dolné končatiny, ktoré sú vystavené veľkému tlaku. Prejavujú sa ako zväčšené, stočené, zhrubnuté modravé žily, ktoré sú na povrchu pokožky a zreteľne ich vidno</a:t>
            </a:r>
            <a:endParaRPr lang="sk-SK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2363372" y="2827606"/>
            <a:ext cx="343251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Škodí im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nesprávna životospráva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podkolienky s pevnou gumičkou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dlhé sedenie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noha preložená cez nohu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dlhé státie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sauna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horúce kúpele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mastne jedlá, kalórie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silné slnko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nadváha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nedostatok pohybu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nepravidelná stolica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chronická zápcha</a:t>
            </a:r>
          </a:p>
          <a:p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5486400" y="2855742"/>
            <a:ext cx="3657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Pomáha im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striedavé močenie nôh v studenej a teplej vode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sprchovanie nôh studenou vodou zdola nahor</a:t>
            </a:r>
          </a:p>
          <a:p>
            <a:r>
              <a:rPr lang="sk-SK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Prevencia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Behanie bosými nohami po piesku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Dať preč kila navyše, prebytočná váha zaťažuje žily na nohách</a:t>
            </a:r>
          </a:p>
          <a:p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Pohyb, pohyb a ešte raz pohyb – žily sú podporované svalmi. Preto pohyb, šport uľahčuje žilám prácu, čím klesá ochorenie kŕčových žíl.</a:t>
            </a:r>
          </a:p>
        </p:txBody>
      </p:sp>
      <p:pic>
        <p:nvPicPr>
          <p:cNvPr id="34820" name="Picture 4" descr="http://img.cas.sk/img/12/fullwidth/1032117_krcove-zily-varixy-zilove-ochorenie-nohy-vysetrenie-operacia-cvicen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041" y="2599641"/>
            <a:ext cx="2145128" cy="2475147"/>
          </a:xfrm>
          <a:prstGeom prst="rect">
            <a:avLst/>
          </a:prstGeom>
          <a:noFill/>
        </p:spPr>
      </p:pic>
      <p:pic>
        <p:nvPicPr>
          <p:cNvPr id="9" name="Picture 2" descr="http://img.mediacentrum.sk/gallery/200/4313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650" y="5010150"/>
            <a:ext cx="2004452" cy="18478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9259" y="1053099"/>
            <a:ext cx="705802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 descr="http://c.eblastengine.com/EmailImages/417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30991" y="2919329"/>
            <a:ext cx="3151163" cy="372625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74638"/>
            <a:ext cx="8226425" cy="555356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/>
            <a:r>
              <a:rPr lang="sk-SK" b="1" i="1" u="sng" dirty="0">
                <a:solidFill>
                  <a:srgbClr val="FF0066"/>
                </a:solidFill>
              </a:rPr>
              <a:t>Čo prospieva obehovej sústave?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274" y="910883"/>
            <a:ext cx="8226425" cy="1635369"/>
          </a:xfrm>
        </p:spPr>
        <p:txBody>
          <a:bodyPr/>
          <a:lstStyle/>
          <a:p>
            <a:pPr>
              <a:buNone/>
            </a:pPr>
            <a:r>
              <a:rPr lang="sk-SK" sz="22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1) dynamické cvičenie ( beh, plávanie, bicyklovanie...)</a:t>
            </a:r>
          </a:p>
          <a:p>
            <a:pPr>
              <a:buFont typeface="Wingdings" pitchFamily="2" charset="2"/>
              <a:buNone/>
            </a:pPr>
            <a:endParaRPr lang="sk-SK" sz="22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buNone/>
            </a:pPr>
            <a:r>
              <a:rPr lang="sk-SK" sz="22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2) strava s malým množstvom tuku a dostatkom zeleniny, ovocia, vitamínov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7974" y="3978519"/>
            <a:ext cx="1733312" cy="2281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2565" y="2121803"/>
            <a:ext cx="2346325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8519" y="2082360"/>
            <a:ext cx="164782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20307" y="4372635"/>
            <a:ext cx="249555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28006" y="2165399"/>
            <a:ext cx="2367685" cy="3503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0"/>
            <a:ext cx="8226425" cy="513153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/>
            <a:r>
              <a:rPr lang="sk-SK" b="1" i="1" u="sng" dirty="0">
                <a:solidFill>
                  <a:srgbClr val="FF0066"/>
                </a:solidFill>
                <a:latin typeface="+mn-lt"/>
              </a:rPr>
              <a:t>Účinky cvičenia na obehovú sústavu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9991" y="685142"/>
            <a:ext cx="7386638" cy="319754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k-SK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z</a:t>
            </a:r>
            <a:r>
              <a:rPr lang="sk-SK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vyšuje </a:t>
            </a:r>
            <a:r>
              <a:rPr lang="sk-SK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sa frekvencia a hĺbka </a:t>
            </a:r>
            <a:r>
              <a:rPr lang="sk-SK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dýchania</a:t>
            </a:r>
            <a:endParaRPr lang="sk-SK" sz="2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sk-SK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z</a:t>
            </a:r>
            <a:r>
              <a:rPr lang="sk-SK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vyšuje </a:t>
            </a:r>
            <a:r>
              <a:rPr lang="sk-SK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sa objem krvi prečerpanej do obehu pri sťahu </a:t>
            </a:r>
            <a:r>
              <a:rPr lang="sk-SK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srdca</a:t>
            </a:r>
          </a:p>
          <a:p>
            <a:pPr>
              <a:lnSpc>
                <a:spcPct val="90000"/>
              </a:lnSpc>
            </a:pPr>
            <a:r>
              <a:rPr lang="sk-SK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</a:t>
            </a:r>
            <a:r>
              <a:rPr lang="sk-SK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znižovanie vysokého TK</a:t>
            </a:r>
            <a:endParaRPr lang="sk-SK" sz="2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sk-SK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z</a:t>
            </a:r>
            <a:r>
              <a:rPr lang="sk-SK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vyšuje </a:t>
            </a:r>
            <a:r>
              <a:rPr lang="sk-SK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sa prietok krvi vo svaloch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sk-SK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  </a:t>
            </a:r>
            <a:r>
              <a:rPr lang="sk-SK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 i </a:t>
            </a:r>
            <a:r>
              <a:rPr lang="sk-SK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celkové okysličenie </a:t>
            </a:r>
            <a:r>
              <a:rPr lang="sk-SK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tela</a:t>
            </a:r>
            <a:endParaRPr lang="sk-SK" sz="2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sk-SK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v</a:t>
            </a:r>
            <a:r>
              <a:rPr lang="sk-SK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znikajú </a:t>
            </a:r>
            <a:r>
              <a:rPr lang="sk-SK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nové krvné </a:t>
            </a:r>
            <a:r>
              <a:rPr lang="sk-SK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vlásočnice</a:t>
            </a:r>
          </a:p>
          <a:p>
            <a:pPr>
              <a:lnSpc>
                <a:spcPct val="90000"/>
              </a:lnSpc>
            </a:pPr>
            <a:r>
              <a:rPr lang="sk-SK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</a:t>
            </a:r>
            <a:r>
              <a:rPr lang="sk-SK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zvyšuje sa v krvi hladina HDL</a:t>
            </a:r>
            <a:endParaRPr lang="sk-SK" sz="2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21508" name="Picture 4" descr="plu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" y="2082019"/>
            <a:ext cx="1125416" cy="1166258"/>
          </a:xfrm>
          <a:prstGeom prst="rect">
            <a:avLst/>
          </a:prstGeom>
          <a:noFill/>
        </p:spPr>
      </p:pic>
      <p:pic>
        <p:nvPicPr>
          <p:cNvPr id="21509" name="Picture 5" descr="srdc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813" y="649506"/>
            <a:ext cx="1160463" cy="1223963"/>
          </a:xfrm>
          <a:prstGeom prst="rect">
            <a:avLst/>
          </a:prstGeom>
          <a:noFill/>
        </p:spPr>
      </p:pic>
      <p:pic>
        <p:nvPicPr>
          <p:cNvPr id="35842" name="Picture 2" descr="http://img.fotoalba.centrum.cz/img3/8447/278447_4_r5ig4e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57020" y="1584422"/>
            <a:ext cx="1525465" cy="2033953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602523" y="4730578"/>
            <a:ext cx="569652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14300" algn="l"/>
                <a:tab pos="228600" algn="l"/>
              </a:tabLst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Telesné cvičenie pomáha spevniť kosti, svaly a kĺby;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14300" algn="l"/>
                <a:tab pos="228600" algn="l"/>
              </a:tabLst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Znižuje riziko rakoviny hrubého čreva;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14300" algn="l"/>
                <a:tab pos="228600" algn="l"/>
              </a:tabLst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Telesná aktivita má aj pozitívny vplyv na psychiku, napríklad znižuje pocit strachu a depresie, zlepšuje náladu pomáha pocitu pohody.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2391508" y="4135902"/>
            <a:ext cx="6569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i="1" u="sng" dirty="0" smtClean="0">
                <a:solidFill>
                  <a:srgbClr val="FF0066"/>
                </a:solidFill>
              </a:rPr>
              <a:t>... a účinky na človeka celkovo</a:t>
            </a:r>
            <a:endParaRPr lang="sk-SK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6324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sk-SK" b="1" u="sng" dirty="0">
                <a:latin typeface="Times New Roman" pitchFamily="18" charset="0"/>
                <a:cs typeface="Times New Roman" pitchFamily="18" charset="0"/>
              </a:rPr>
              <a:t>Význam obehovej sústavy</a:t>
            </a:r>
            <a:r>
              <a:rPr lang="sk-SK" dirty="0">
                <a:latin typeface="Times New Roman" pitchFamily="18" charset="0"/>
                <a:cs typeface="Times New Roman" pitchFamily="18" charset="0"/>
              </a:rPr>
              <a:t> spočíva vo viacerých funkciách</a:t>
            </a:r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None/>
            </a:pPr>
            <a:endParaRPr lang="sk-SK" dirty="0">
              <a:latin typeface="Times New Roman" pitchFamily="18" charset="0"/>
              <a:cs typeface="Times New Roman" pitchFamily="18" charset="0"/>
            </a:endParaRPr>
          </a:p>
          <a:p>
            <a:r>
              <a:rPr lang="sk-SK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Prepravná (transportná)</a:t>
            </a:r>
            <a:r>
              <a:rPr lang="sk-SK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dirty="0">
                <a:latin typeface="Times New Roman" pitchFamily="18" charset="0"/>
                <a:cs typeface="Times New Roman" pitchFamily="18" charset="0"/>
              </a:rPr>
              <a:t>– privádzanie potrebných látok a odvádzanie látok nepotrebných.</a:t>
            </a:r>
          </a:p>
          <a:p>
            <a:pPr>
              <a:buFont typeface="Wingdings" pitchFamily="2" charset="2"/>
              <a:buNone/>
            </a:pPr>
            <a:endParaRPr lang="cs-CZ" dirty="0"/>
          </a:p>
        </p:txBody>
      </p:sp>
      <p:pic>
        <p:nvPicPr>
          <p:cNvPr id="5122" name="Picture 2" descr="http://bezchoroby.sk/media/bezchoroby/kyslik-cervene-krvink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4497" y="2254983"/>
            <a:ext cx="6011792" cy="392073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6324600"/>
          </a:xfrm>
        </p:spPr>
        <p:txBody>
          <a:bodyPr/>
          <a:lstStyle/>
          <a:p>
            <a:r>
              <a:rPr lang="sk-SK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Temroregulačná</a:t>
            </a:r>
            <a:r>
              <a:rPr lang="sk-SK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dirty="0">
                <a:latin typeface="Times New Roman" pitchFamily="18" charset="0"/>
                <a:cs typeface="Times New Roman" pitchFamily="18" charset="0"/>
              </a:rPr>
              <a:t>– udržuje stálu teplotu tela (asi 37 C).  Vedie teplo z teplejších do chladnejších častí a odovzdáva ho tak vonkajšiemu prostrediu.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6065" y="1547446"/>
            <a:ext cx="4936588" cy="501042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6324600"/>
          </a:xfrm>
        </p:spPr>
        <p:txBody>
          <a:bodyPr/>
          <a:lstStyle/>
          <a:p>
            <a:r>
              <a:rPr lang="sk-SK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Obranná funkcia</a:t>
            </a:r>
            <a:r>
              <a:rPr lang="sk-SK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dirty="0">
                <a:latin typeface="Times New Roman" pitchFamily="18" charset="0"/>
                <a:cs typeface="Times New Roman" pitchFamily="18" charset="0"/>
              </a:rPr>
              <a:t>- ničenie baktérií, vírusov. Podieľajú sa na nej biele krvinky a miazgové uzliny.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828800"/>
            <a:ext cx="37020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4898" y="1650610"/>
            <a:ext cx="2035126" cy="2035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6324600"/>
          </a:xfrm>
        </p:spPr>
        <p:txBody>
          <a:bodyPr/>
          <a:lstStyle/>
          <a:p>
            <a:r>
              <a:rPr lang="sk-SK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Zráža krv</a:t>
            </a:r>
            <a:r>
              <a:rPr lang="sk-SK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dirty="0">
                <a:latin typeface="Times New Roman" pitchFamily="18" charset="0"/>
                <a:cs typeface="Times New Roman" pitchFamily="18" charset="0"/>
              </a:rPr>
              <a:t>– tým zabraňuje stratám krvi. 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www.shz.sk/sites/default/files/clanky/hemofilia/2007-12-04-16-57-3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0091" y="1692275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8812" y="900332"/>
            <a:ext cx="8975188" cy="2321169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sk-SK" sz="24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Oporná</a:t>
            </a:r>
            <a:r>
              <a:rPr kumimoji="0" lang="sk-SK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= tvorba krviniek v kostnej dreni.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sk-SK" sz="24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Pohybová</a:t>
            </a:r>
            <a:r>
              <a:rPr kumimoji="0" lang="sk-SK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= krv zásobuje kostrové svaly kyslíkom a živinami.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sk-SK" sz="24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Dýchacia</a:t>
            </a:r>
            <a:r>
              <a:rPr kumimoji="0" lang="sk-SK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= krv sa zúčastňuje vnútorného dýchania.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sk-SK" sz="24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Tráviaca </a:t>
            </a:r>
            <a:r>
              <a:rPr kumimoji="0" lang="sk-SK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= cez steny tenkého čreva sa dostávajú živiny do krvi.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sk-SK" sz="24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Nervová</a:t>
            </a:r>
            <a:r>
              <a:rPr kumimoji="0" lang="sk-SK" sz="2400" b="0" i="0" u="none" strike="noStrike" kern="0" cap="none" spc="0" normalizeH="0" baseline="0" noProof="0" smtClean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sk-SK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= kontroluje prietok krvi v krvnom riečisku. </a:t>
            </a:r>
            <a:endParaRPr kumimoji="0" lang="cs-CZ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Zaoblený obdĺžnik 2"/>
          <p:cNvSpPr/>
          <p:nvPr/>
        </p:nvSpPr>
        <p:spPr>
          <a:xfrm>
            <a:off x="478302" y="0"/>
            <a:ext cx="8243667" cy="77372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767323" y="0"/>
            <a:ext cx="74687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Spolupráca s telovými sústavami</a:t>
            </a:r>
            <a:endParaRPr lang="sk-SK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2" descr="http://humanorgans.org/wp-content/uploads/2013/07/Anatomy-of-Human-Body-and-Physiolog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6853" y="3143201"/>
            <a:ext cx="3495626" cy="3495626"/>
          </a:xfrm>
          <a:prstGeom prst="rect">
            <a:avLst/>
          </a:prstGeom>
          <a:noFill/>
        </p:spPr>
      </p:pic>
      <p:pic>
        <p:nvPicPr>
          <p:cNvPr id="44034" name="Picture 2" descr="http://www.kniha-levne.cz/fotocache/gallery/sipka-vpravo-modr%C3%A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3814" y="4182258"/>
            <a:ext cx="1132254" cy="1319076"/>
          </a:xfrm>
          <a:prstGeom prst="rect">
            <a:avLst/>
          </a:prstGeom>
          <a:noFill/>
        </p:spPr>
      </p:pic>
      <p:pic>
        <p:nvPicPr>
          <p:cNvPr id="7" name="Picture 2" descr="http://www.kniha-levne.cz/fotocache/gallery/sipka-vpravo-modr%C3%A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621476" y="3997033"/>
            <a:ext cx="1132254" cy="13064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522162" y="463285"/>
            <a:ext cx="776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k-SK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Ďakujem za pozornosť</a:t>
            </a:r>
            <a:endParaRPr lang="sk-SK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5060" name="Picture 4" descr="http://data1.whicdn.com/images/79155350/large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8195"/>
            <a:ext cx="6262998" cy="3519805"/>
          </a:xfrm>
          <a:prstGeom prst="rect">
            <a:avLst/>
          </a:prstGeom>
          <a:noFill/>
        </p:spPr>
      </p:pic>
      <p:pic>
        <p:nvPicPr>
          <p:cNvPr id="7" name="Picture 2" descr="http://media.giphy.com/media/Maga81f3hEOY0/giphy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0748" y="1656724"/>
            <a:ext cx="3594100" cy="49621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med_0027_slide">
  <a:themeElements>
    <a:clrScheme name="Motív Office 2">
      <a:dk1>
        <a:srgbClr val="000000"/>
      </a:dk1>
      <a:lt1>
        <a:srgbClr val="CCFFFF"/>
      </a:lt1>
      <a:dk2>
        <a:srgbClr val="000000"/>
      </a:dk2>
      <a:lt2>
        <a:srgbClr val="B2B2B2"/>
      </a:lt2>
      <a:accent1>
        <a:srgbClr val="318C23"/>
      </a:accent1>
      <a:accent2>
        <a:srgbClr val="3268A6"/>
      </a:accent2>
      <a:accent3>
        <a:srgbClr val="E2FFFF"/>
      </a:accent3>
      <a:accent4>
        <a:srgbClr val="000000"/>
      </a:accent4>
      <a:accent5>
        <a:srgbClr val="ADC5AC"/>
      </a:accent5>
      <a:accent6>
        <a:srgbClr val="2C5E96"/>
      </a:accent6>
      <a:hlink>
        <a:srgbClr val="006E6E"/>
      </a:hlink>
      <a:folHlink>
        <a:srgbClr val="4B468C"/>
      </a:folHlink>
    </a:clrScheme>
    <a:fontScheme name="Motív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tív Office 1">
        <a:dk1>
          <a:srgbClr val="000000"/>
        </a:dk1>
        <a:lt1>
          <a:srgbClr val="CCFFFF"/>
        </a:lt1>
        <a:dk2>
          <a:srgbClr val="000000"/>
        </a:dk2>
        <a:lt2>
          <a:srgbClr val="B2B2B2"/>
        </a:lt2>
        <a:accent1>
          <a:srgbClr val="008C8C"/>
        </a:accent1>
        <a:accent2>
          <a:srgbClr val="008096"/>
        </a:accent2>
        <a:accent3>
          <a:srgbClr val="E2FFFF"/>
        </a:accent3>
        <a:accent4>
          <a:srgbClr val="000000"/>
        </a:accent4>
        <a:accent5>
          <a:srgbClr val="AAC5C5"/>
        </a:accent5>
        <a:accent6>
          <a:srgbClr val="007387"/>
        </a:accent6>
        <a:hlink>
          <a:srgbClr val="007373"/>
        </a:hlink>
        <a:folHlink>
          <a:srgbClr val="0066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2">
        <a:dk1>
          <a:srgbClr val="000000"/>
        </a:dk1>
        <a:lt1>
          <a:srgbClr val="CCFFFF"/>
        </a:lt1>
        <a:dk2>
          <a:srgbClr val="000000"/>
        </a:dk2>
        <a:lt2>
          <a:srgbClr val="B2B2B2"/>
        </a:lt2>
        <a:accent1>
          <a:srgbClr val="318C23"/>
        </a:accent1>
        <a:accent2>
          <a:srgbClr val="3268A6"/>
        </a:accent2>
        <a:accent3>
          <a:srgbClr val="E2FFFF"/>
        </a:accent3>
        <a:accent4>
          <a:srgbClr val="000000"/>
        </a:accent4>
        <a:accent5>
          <a:srgbClr val="ADC5AC"/>
        </a:accent5>
        <a:accent6>
          <a:srgbClr val="2C5E96"/>
        </a:accent6>
        <a:hlink>
          <a:srgbClr val="006E6E"/>
        </a:hlink>
        <a:folHlink>
          <a:srgbClr val="4B468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3">
        <a:dk1>
          <a:srgbClr val="000000"/>
        </a:dk1>
        <a:lt1>
          <a:srgbClr val="CCFFFF"/>
        </a:lt1>
        <a:dk2>
          <a:srgbClr val="000000"/>
        </a:dk2>
        <a:lt2>
          <a:srgbClr val="B2B2B2"/>
        </a:lt2>
        <a:accent1>
          <a:srgbClr val="996B2E"/>
        </a:accent1>
        <a:accent2>
          <a:srgbClr val="007878"/>
        </a:accent2>
        <a:accent3>
          <a:srgbClr val="E2FFFF"/>
        </a:accent3>
        <a:accent4>
          <a:srgbClr val="000000"/>
        </a:accent4>
        <a:accent5>
          <a:srgbClr val="CABAAD"/>
        </a:accent5>
        <a:accent6>
          <a:srgbClr val="006C6C"/>
        </a:accent6>
        <a:hlink>
          <a:srgbClr val="8C3137"/>
        </a:hlink>
        <a:folHlink>
          <a:srgbClr val="802D6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4">
        <a:dk1>
          <a:srgbClr val="000000"/>
        </a:dk1>
        <a:lt1>
          <a:srgbClr val="CCFFFF"/>
        </a:lt1>
        <a:dk2>
          <a:srgbClr val="000000"/>
        </a:dk2>
        <a:lt2>
          <a:srgbClr val="B2B2B2"/>
        </a:lt2>
        <a:accent1>
          <a:srgbClr val="807D26"/>
        </a:accent1>
        <a:accent2>
          <a:srgbClr val="A65832"/>
        </a:accent2>
        <a:accent3>
          <a:srgbClr val="E2FFFF"/>
        </a:accent3>
        <a:accent4>
          <a:srgbClr val="000000"/>
        </a:accent4>
        <a:accent5>
          <a:srgbClr val="C0BFAC"/>
        </a:accent5>
        <a:accent6>
          <a:srgbClr val="964F2C"/>
        </a:accent6>
        <a:hlink>
          <a:srgbClr val="006B6B"/>
        </a:hlink>
        <a:folHlink>
          <a:srgbClr val="644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8C8C"/>
        </a:accent1>
        <a:accent2>
          <a:srgbClr val="008096"/>
        </a:accent2>
        <a:accent3>
          <a:srgbClr val="FFFFFF"/>
        </a:accent3>
        <a:accent4>
          <a:srgbClr val="000000"/>
        </a:accent4>
        <a:accent5>
          <a:srgbClr val="AAC5C5"/>
        </a:accent5>
        <a:accent6>
          <a:srgbClr val="007387"/>
        </a:accent6>
        <a:hlink>
          <a:srgbClr val="007373"/>
        </a:hlink>
        <a:folHlink>
          <a:srgbClr val="0066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18C23"/>
        </a:accent1>
        <a:accent2>
          <a:srgbClr val="3268A6"/>
        </a:accent2>
        <a:accent3>
          <a:srgbClr val="FFFFFF"/>
        </a:accent3>
        <a:accent4>
          <a:srgbClr val="000000"/>
        </a:accent4>
        <a:accent5>
          <a:srgbClr val="ADC5AC"/>
        </a:accent5>
        <a:accent6>
          <a:srgbClr val="2C5E96"/>
        </a:accent6>
        <a:hlink>
          <a:srgbClr val="006E6E"/>
        </a:hlink>
        <a:folHlink>
          <a:srgbClr val="4B468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96B2E"/>
        </a:accent1>
        <a:accent2>
          <a:srgbClr val="007878"/>
        </a:accent2>
        <a:accent3>
          <a:srgbClr val="FFFFFF"/>
        </a:accent3>
        <a:accent4>
          <a:srgbClr val="000000"/>
        </a:accent4>
        <a:accent5>
          <a:srgbClr val="CABAAD"/>
        </a:accent5>
        <a:accent6>
          <a:srgbClr val="006C6C"/>
        </a:accent6>
        <a:hlink>
          <a:srgbClr val="8C3137"/>
        </a:hlink>
        <a:folHlink>
          <a:srgbClr val="802D6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807D26"/>
        </a:accent1>
        <a:accent2>
          <a:srgbClr val="A65832"/>
        </a:accent2>
        <a:accent3>
          <a:srgbClr val="FFFFFF"/>
        </a:accent3>
        <a:accent4>
          <a:srgbClr val="000000"/>
        </a:accent4>
        <a:accent5>
          <a:srgbClr val="C0BFAC"/>
        </a:accent5>
        <a:accent6>
          <a:srgbClr val="964F2C"/>
        </a:accent6>
        <a:hlink>
          <a:srgbClr val="006B6B"/>
        </a:hlink>
        <a:folHlink>
          <a:srgbClr val="644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CCFFFF"/>
      </a:lt1>
      <a:dk2>
        <a:srgbClr val="000000"/>
      </a:dk2>
      <a:lt2>
        <a:srgbClr val="B2B2B2"/>
      </a:lt2>
      <a:accent1>
        <a:srgbClr val="318C23"/>
      </a:accent1>
      <a:accent2>
        <a:srgbClr val="3268A6"/>
      </a:accent2>
      <a:accent3>
        <a:srgbClr val="E2FFFF"/>
      </a:accent3>
      <a:accent4>
        <a:srgbClr val="000000"/>
      </a:accent4>
      <a:accent5>
        <a:srgbClr val="ADC5AC"/>
      </a:accent5>
      <a:accent6>
        <a:srgbClr val="2C5E96"/>
      </a:accent6>
      <a:hlink>
        <a:srgbClr val="006E6E"/>
      </a:hlink>
      <a:folHlink>
        <a:srgbClr val="4B468C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CCFFFF"/>
        </a:lt1>
        <a:dk2>
          <a:srgbClr val="000000"/>
        </a:dk2>
        <a:lt2>
          <a:srgbClr val="B2B2B2"/>
        </a:lt2>
        <a:accent1>
          <a:srgbClr val="008C8C"/>
        </a:accent1>
        <a:accent2>
          <a:srgbClr val="008096"/>
        </a:accent2>
        <a:accent3>
          <a:srgbClr val="E2FFFF"/>
        </a:accent3>
        <a:accent4>
          <a:srgbClr val="000000"/>
        </a:accent4>
        <a:accent5>
          <a:srgbClr val="AAC5C5"/>
        </a:accent5>
        <a:accent6>
          <a:srgbClr val="007387"/>
        </a:accent6>
        <a:hlink>
          <a:srgbClr val="007373"/>
        </a:hlink>
        <a:folHlink>
          <a:srgbClr val="0066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CCFFFF"/>
        </a:lt1>
        <a:dk2>
          <a:srgbClr val="000000"/>
        </a:dk2>
        <a:lt2>
          <a:srgbClr val="B2B2B2"/>
        </a:lt2>
        <a:accent1>
          <a:srgbClr val="318C23"/>
        </a:accent1>
        <a:accent2>
          <a:srgbClr val="3268A6"/>
        </a:accent2>
        <a:accent3>
          <a:srgbClr val="E2FFFF"/>
        </a:accent3>
        <a:accent4>
          <a:srgbClr val="000000"/>
        </a:accent4>
        <a:accent5>
          <a:srgbClr val="ADC5AC"/>
        </a:accent5>
        <a:accent6>
          <a:srgbClr val="2C5E96"/>
        </a:accent6>
        <a:hlink>
          <a:srgbClr val="006E6E"/>
        </a:hlink>
        <a:folHlink>
          <a:srgbClr val="4B468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CCFFFF"/>
        </a:lt1>
        <a:dk2>
          <a:srgbClr val="000000"/>
        </a:dk2>
        <a:lt2>
          <a:srgbClr val="B2B2B2"/>
        </a:lt2>
        <a:accent1>
          <a:srgbClr val="996B2E"/>
        </a:accent1>
        <a:accent2>
          <a:srgbClr val="007878"/>
        </a:accent2>
        <a:accent3>
          <a:srgbClr val="E2FFFF"/>
        </a:accent3>
        <a:accent4>
          <a:srgbClr val="000000"/>
        </a:accent4>
        <a:accent5>
          <a:srgbClr val="CABAAD"/>
        </a:accent5>
        <a:accent6>
          <a:srgbClr val="006C6C"/>
        </a:accent6>
        <a:hlink>
          <a:srgbClr val="8C3137"/>
        </a:hlink>
        <a:folHlink>
          <a:srgbClr val="802D6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CCFFFF"/>
        </a:lt1>
        <a:dk2>
          <a:srgbClr val="000000"/>
        </a:dk2>
        <a:lt2>
          <a:srgbClr val="B2B2B2"/>
        </a:lt2>
        <a:accent1>
          <a:srgbClr val="807D26"/>
        </a:accent1>
        <a:accent2>
          <a:srgbClr val="A65832"/>
        </a:accent2>
        <a:accent3>
          <a:srgbClr val="E2FFFF"/>
        </a:accent3>
        <a:accent4>
          <a:srgbClr val="000000"/>
        </a:accent4>
        <a:accent5>
          <a:srgbClr val="C0BFAC"/>
        </a:accent5>
        <a:accent6>
          <a:srgbClr val="964F2C"/>
        </a:accent6>
        <a:hlink>
          <a:srgbClr val="006B6B"/>
        </a:hlink>
        <a:folHlink>
          <a:srgbClr val="644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8C8C"/>
        </a:accent1>
        <a:accent2>
          <a:srgbClr val="008096"/>
        </a:accent2>
        <a:accent3>
          <a:srgbClr val="FFFFFF"/>
        </a:accent3>
        <a:accent4>
          <a:srgbClr val="000000"/>
        </a:accent4>
        <a:accent5>
          <a:srgbClr val="AAC5C5"/>
        </a:accent5>
        <a:accent6>
          <a:srgbClr val="007387"/>
        </a:accent6>
        <a:hlink>
          <a:srgbClr val="007373"/>
        </a:hlink>
        <a:folHlink>
          <a:srgbClr val="0066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18C23"/>
        </a:accent1>
        <a:accent2>
          <a:srgbClr val="3268A6"/>
        </a:accent2>
        <a:accent3>
          <a:srgbClr val="FFFFFF"/>
        </a:accent3>
        <a:accent4>
          <a:srgbClr val="000000"/>
        </a:accent4>
        <a:accent5>
          <a:srgbClr val="ADC5AC"/>
        </a:accent5>
        <a:accent6>
          <a:srgbClr val="2C5E96"/>
        </a:accent6>
        <a:hlink>
          <a:srgbClr val="006E6E"/>
        </a:hlink>
        <a:folHlink>
          <a:srgbClr val="4B468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96B2E"/>
        </a:accent1>
        <a:accent2>
          <a:srgbClr val="007878"/>
        </a:accent2>
        <a:accent3>
          <a:srgbClr val="FFFFFF"/>
        </a:accent3>
        <a:accent4>
          <a:srgbClr val="000000"/>
        </a:accent4>
        <a:accent5>
          <a:srgbClr val="CABAAD"/>
        </a:accent5>
        <a:accent6>
          <a:srgbClr val="006C6C"/>
        </a:accent6>
        <a:hlink>
          <a:srgbClr val="8C3137"/>
        </a:hlink>
        <a:folHlink>
          <a:srgbClr val="802D6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807D26"/>
        </a:accent1>
        <a:accent2>
          <a:srgbClr val="A65832"/>
        </a:accent2>
        <a:accent3>
          <a:srgbClr val="FFFFFF"/>
        </a:accent3>
        <a:accent4>
          <a:srgbClr val="000000"/>
        </a:accent4>
        <a:accent5>
          <a:srgbClr val="C0BFAC"/>
        </a:accent5>
        <a:accent6>
          <a:srgbClr val="964F2C"/>
        </a:accent6>
        <a:hlink>
          <a:srgbClr val="006B6B"/>
        </a:hlink>
        <a:folHlink>
          <a:srgbClr val="644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med_0027_slide</Template>
  <TotalTime>177</TotalTime>
  <Words>690</Words>
  <Application>Microsoft Office PowerPoint</Application>
  <PresentationFormat>Prezentácia na obrazovke (4:3)</PresentationFormat>
  <Paragraphs>88</Paragraphs>
  <Slides>18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2</vt:i4>
      </vt:variant>
      <vt:variant>
        <vt:lpstr>Nadpisy snímok</vt:lpstr>
      </vt:variant>
      <vt:variant>
        <vt:i4>18</vt:i4>
      </vt:variant>
    </vt:vector>
  </HeadingPairs>
  <TitlesOfParts>
    <vt:vector size="20" baseType="lpstr">
      <vt:lpstr>med_0027_slide</vt:lpstr>
      <vt:lpstr>1_Default Design</vt:lpstr>
      <vt:lpstr>Snímka 1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  <vt:lpstr>Čo prospieva obehovej sústave?</vt:lpstr>
      <vt:lpstr>Účinky cvičenia na obehovú sústavu</vt:lpstr>
      <vt:lpstr>Snímka 13</vt:lpstr>
      <vt:lpstr>Snímka 14</vt:lpstr>
      <vt:lpstr>Snímka 15</vt:lpstr>
      <vt:lpstr>Snímka 16</vt:lpstr>
      <vt:lpstr>Snímka 17</vt:lpstr>
      <vt:lpstr>Snímka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ZSN</dc:creator>
  <cp:lastModifiedBy>ZSN</cp:lastModifiedBy>
  <cp:revision>21</cp:revision>
  <dcterms:created xsi:type="dcterms:W3CDTF">2014-04-28T06:55:57Z</dcterms:created>
  <dcterms:modified xsi:type="dcterms:W3CDTF">2014-04-28T15:37:00Z</dcterms:modified>
</cp:coreProperties>
</file>