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6" r:id="rId12"/>
  </p:sldIdLst>
  <p:sldSz cx="9144000" cy="6858000" type="screen4x3"/>
  <p:notesSz cx="6797675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7229D1-B622-4670-B7D4-D42337A9EA99}" type="datetimeFigureOut">
              <a:rPr lang="sk-SK" smtClean="0"/>
              <a:t>1. 3. 2012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17E355-AB50-4578-9A78-28CEC9C026D1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ený obdĺžni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Zaoblený obdĺžnik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Nadpis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0" name="Podnadpis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19" name="Zástupný symbol dátumu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12B65-9A1B-42FF-8DDA-365A2B0950AF}" type="datetimeFigureOut">
              <a:rPr lang="sk-SK" smtClean="0"/>
              <a:pPr/>
              <a:t>1. 3. 2012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11" name="Zástupný symbol čísla snímky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12B65-9A1B-42FF-8DDA-365A2B0950AF}" type="datetimeFigureOut">
              <a:rPr lang="sk-SK" smtClean="0"/>
              <a:pPr/>
              <a:t>1. 3. 2012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aoblený obdĺžnik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Zaoblený obdĺžnik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12B65-9A1B-42FF-8DDA-365A2B0950AF}" type="datetimeFigureOut">
              <a:rPr lang="sk-SK" smtClean="0"/>
              <a:pPr/>
              <a:t>1. 3. 2012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12B65-9A1B-42FF-8DDA-365A2B0950AF}" type="datetimeFigureOut">
              <a:rPr lang="sk-SK" smtClean="0"/>
              <a:pPr/>
              <a:t>1. 3. 2012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12B65-9A1B-42FF-8DDA-365A2B0950AF}" type="datetimeFigureOut">
              <a:rPr lang="sk-SK" smtClean="0"/>
              <a:pPr/>
              <a:t>1. 3. 2012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12B65-9A1B-42FF-8DDA-365A2B0950AF}" type="datetimeFigureOut">
              <a:rPr lang="sk-SK" smtClean="0"/>
              <a:pPr/>
              <a:t>1. 3. 2012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ený obdĺžni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12B65-9A1B-42FF-8DDA-365A2B0950AF}" type="datetimeFigureOut">
              <a:rPr lang="sk-SK" smtClean="0"/>
              <a:pPr/>
              <a:t>1. 3. 2012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12B65-9A1B-42FF-8DDA-365A2B0950AF}" type="datetimeFigureOut">
              <a:rPr lang="sk-SK" smtClean="0"/>
              <a:pPr/>
              <a:t>1. 3. 2012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ený obdĺžni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Obdĺžnik s jedným zaobleným rohom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12B65-9A1B-42FF-8DDA-365A2B0950AF}" type="datetimeFigureOut">
              <a:rPr lang="sk-SK" smtClean="0"/>
              <a:pPr/>
              <a:t>1. 3. 2012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k-SK" smtClean="0"/>
              <a:t>Ak chcete pridať obrázok, kliknite na ikonu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12B65-9A1B-42FF-8DDA-365A2B0950AF}" type="datetimeFigureOut">
              <a:rPr lang="sk-SK" smtClean="0"/>
              <a:pPr/>
              <a:t>1. 3. 2012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12B65-9A1B-42FF-8DDA-365A2B0950AF}" type="datetimeFigureOut">
              <a:rPr lang="sk-SK" smtClean="0"/>
              <a:pPr/>
              <a:t>1. 3. 2012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ený obdĺžni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Zaoblený obdĺžnik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Zástupný symbol nadpisu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A812B65-9A1B-42FF-8DDA-365A2B0950AF}" type="datetimeFigureOut">
              <a:rPr lang="sk-SK" smtClean="0"/>
              <a:pPr/>
              <a:t>1. 3. 2012</a:t>
            </a:fld>
            <a:endParaRPr lang="sk-SK"/>
          </a:p>
        </p:txBody>
      </p:sp>
      <p:sp>
        <p:nvSpPr>
          <p:cNvPr id="18" name="Zástupný symbol päty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hyperlink" Target="http://www.youtube.com/watch?v=Mbr-S-N7D1M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akosatorobi.sk/video/337/zlomenina-nohy-osetrenie-zlomeniny-nohy-prva-pomoc-pri-zlomeninach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za.sk/download/dist_metoda/5,%206%20Zhodnotenie%20stavu%20postihnut&#233;ho,%20vyslobodzovanie,%20premiest&#328;ovanie,%20aktiv&#225;cia.doc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hyperlink" Target="http://www.sportvidea.cz/pat-a-mat-aj-v-brazilii/a-je-to-video_1e1ffff2a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609600" y="457200"/>
            <a:ext cx="8042586" cy="107721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scene3d>
            <a:camera prst="perspectiveFront"/>
            <a:lightRig rig="threePt" dir="t"/>
          </a:scene3d>
          <a:sp3d>
            <a:bevelT w="101600" prst="riblet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k-SK" sz="3200" b="1" cap="none" spc="0" dirty="0" smtClean="0">
                <a:ln/>
                <a:solidFill>
                  <a:schemeClr val="accent3"/>
                </a:solidFill>
                <a:effectLst/>
              </a:rPr>
              <a:t>Zásady prvej pomoci</a:t>
            </a:r>
          </a:p>
          <a:p>
            <a:pPr algn="ctr"/>
            <a:r>
              <a:rPr lang="sk-SK" sz="3200" b="1" dirty="0" smtClean="0">
                <a:ln/>
                <a:solidFill>
                  <a:schemeClr val="accent3"/>
                </a:solidFill>
              </a:rPr>
              <a:t>pri zlomenine, vytknutí a vykĺbení</a:t>
            </a:r>
            <a:endParaRPr lang="sk-SK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304800" y="5791200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PaedDr. Igor Drexler, ZŠ Nábrežná, Kysucké Nové Mesto</a:t>
            </a:r>
            <a:endParaRPr lang="sk-SK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http://www.oskole.sk/userfiles/image/Zofia/J%C3%BAl/Biol%C3%B3gia/Zaklady_prvej_pomoci_II_zlomeniny_html_1edebe8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133600"/>
            <a:ext cx="4876800" cy="31623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1524000" y="609600"/>
            <a:ext cx="6176691" cy="646331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scene3d>
            <a:camera prst="perspectiveFront"/>
            <a:lightRig rig="threePt" dir="t"/>
          </a:scene3d>
          <a:sp3d>
            <a:bevelT w="101600" prst="riblet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k-SK" sz="3600" b="1" cap="none" spc="0" dirty="0" smtClean="0">
                <a:ln/>
                <a:solidFill>
                  <a:schemeClr val="accent3"/>
                </a:solidFill>
                <a:effectLst/>
              </a:rPr>
              <a:t>Cieľ vyučovacej hodiny</a:t>
            </a:r>
            <a:endParaRPr lang="sk-SK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457200" y="19812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Poznať postup pri poskytnutí prvej pomoci :</a:t>
            </a:r>
          </a:p>
          <a:p>
            <a:pPr marL="457200" indent="-457200">
              <a:buAutoNum type="alphaLcParenR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Otvorených zlomeninách končatín</a:t>
            </a:r>
          </a:p>
          <a:p>
            <a:pPr marL="457200" indent="-457200">
              <a:buAutoNum type="alphaLcParenR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Zlomeninách končatín</a:t>
            </a:r>
          </a:p>
          <a:p>
            <a:pPr marL="457200" indent="-457200">
              <a:buAutoNum type="alphaLcParenR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Vytknutí členka</a:t>
            </a:r>
          </a:p>
          <a:p>
            <a:pPr marL="457200" indent="-457200">
              <a:buAutoNum type="alphaLcParenR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Vykĺbení palca</a:t>
            </a:r>
            <a:endParaRPr lang="sk-SK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533400" y="44196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Vedieť všeobecné zásady ošetrovania poranení kostí</a:t>
            </a:r>
            <a:endParaRPr lang="sk-SK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533400" y="52578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Poznať základné telefónne čísla potrebné pre privolanie lekárskej pomoci pri úrazoch</a:t>
            </a:r>
            <a:endParaRPr lang="sk-SK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1771668" y="609600"/>
            <a:ext cx="5681363" cy="646331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scene3d>
            <a:camera prst="perspectiveFront"/>
            <a:lightRig rig="threePt" dir="t"/>
          </a:scene3d>
          <a:sp3d>
            <a:bevelT w="101600" prst="riblet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k-SK" sz="3600" b="1" cap="none" spc="0" dirty="0" smtClean="0">
                <a:ln/>
                <a:solidFill>
                  <a:schemeClr val="accent3"/>
                </a:solidFill>
                <a:effectLst/>
              </a:rPr>
              <a:t>Zlomenina predlaktia</a:t>
            </a:r>
            <a:endParaRPr lang="sk-SK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533400" y="1676400"/>
            <a:ext cx="81534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dirty="0" smtClean="0"/>
          </a:p>
          <a:p>
            <a:pPr lvl="0"/>
            <a:r>
              <a:rPr lang="sk-SK" sz="2400" b="1" dirty="0" smtClean="0">
                <a:latin typeface="Times New Roman" pitchFamily="18" charset="0"/>
                <a:cs typeface="Times New Roman" pitchFamily="18" charset="0"/>
              </a:rPr>
              <a:t>Pri zlomenine predlaktia treba postupovať takto</a:t>
            </a: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0"/>
            <a:endParaRPr lang="sk-SK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Zabezpečiť polohu v sede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Znehybniť predlaktie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Obaliť mäkkým obväzom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Dať do závesu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Zabezpečiť prevoz do nemocnice</a:t>
            </a:r>
          </a:p>
          <a:p>
            <a:endParaRPr lang="sk-SK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://www.onkocet.onkocet.eu/userfiles/image/Plason_artrit%C3%ADd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2514600"/>
            <a:ext cx="2600349" cy="1952626"/>
          </a:xfrm>
          <a:prstGeom prst="rect">
            <a:avLst/>
          </a:prstGeom>
          <a:noFill/>
        </p:spPr>
      </p:pic>
      <p:pic>
        <p:nvPicPr>
          <p:cNvPr id="26627" name="rotate_347" descr="Ako postupovať pri zlomenine hornej končatiny - Prvá pomoc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648200"/>
            <a:ext cx="2362200" cy="176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rotate_347" descr="Ako postupovať pri zlomenine hornej končatiny - Prvá pomoc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4571999"/>
            <a:ext cx="2495550" cy="1863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ruka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97010" y="4724400"/>
            <a:ext cx="285611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518923" y="609600"/>
            <a:ext cx="8186857" cy="646331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scene3d>
            <a:camera prst="perspectiveFront"/>
            <a:lightRig rig="threePt" dir="t"/>
          </a:scene3d>
          <a:sp3d>
            <a:bevelT w="101600" prst="riblet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k-SK" sz="3600" b="1" dirty="0" smtClean="0">
                <a:ln/>
                <a:solidFill>
                  <a:schemeClr val="accent3"/>
                </a:solidFill>
              </a:rPr>
              <a:t>Otvorená z</a:t>
            </a:r>
            <a:r>
              <a:rPr lang="sk-SK" sz="3600" b="1" cap="none" spc="0" dirty="0" smtClean="0">
                <a:ln/>
                <a:solidFill>
                  <a:schemeClr val="accent3"/>
                </a:solidFill>
                <a:effectLst/>
              </a:rPr>
              <a:t>lomenina predlaktia</a:t>
            </a:r>
            <a:endParaRPr lang="sk-SK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457200" y="1752600"/>
            <a:ext cx="81534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latin typeface="Times New Roman" pitchFamily="18" charset="0"/>
                <a:cs typeface="Times New Roman" pitchFamily="18" charset="0"/>
              </a:rPr>
              <a:t>Pri otvorenej zlomenine predlaktia treba postupovať takto</a:t>
            </a: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endParaRPr lang="sk-SK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Končatinu stabilizovať, zdvihnúť, podoprieť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Ošetriť zraneného v sede (ľahu)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Na ranu priložiť sterilnú gázu a vrstvy vaty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Prikryť pevným ovínadlom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Končatinu zdvihnúť a dať do závesu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Zabezpečiť prevoz do nemocnice</a:t>
            </a:r>
          </a:p>
          <a:p>
            <a:endParaRPr lang="sk-SK" dirty="0"/>
          </a:p>
        </p:txBody>
      </p:sp>
      <p:pic>
        <p:nvPicPr>
          <p:cNvPr id="28675" name="Picture 3" descr="lekarnic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3657600"/>
            <a:ext cx="258738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http://www.oskole.sk/userfiles/image/Zofia/J%C3%BAl/Biol%C3%B3gia/Zaklady_prvej_pomoci_II_zlomeniny_html_754445a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4876800"/>
            <a:ext cx="1399066" cy="1399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1554462" y="609600"/>
            <a:ext cx="6115777" cy="646331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scene3d>
            <a:camera prst="perspectiveFront"/>
            <a:lightRig rig="threePt" dir="t"/>
          </a:scene3d>
          <a:sp3d>
            <a:bevelT w="101600" prst="riblet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k-SK" sz="3600" b="1" cap="none" spc="0" dirty="0" smtClean="0">
                <a:ln/>
                <a:solidFill>
                  <a:schemeClr val="accent3"/>
                </a:solidFill>
                <a:effectLst/>
              </a:rPr>
              <a:t>Zlomenina predkolenia</a:t>
            </a:r>
            <a:endParaRPr lang="sk-SK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381000" y="1828800"/>
            <a:ext cx="8229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2400" b="1" dirty="0" smtClean="0">
                <a:latin typeface="Times New Roman" pitchFamily="18" charset="0"/>
                <a:cs typeface="Times New Roman" pitchFamily="18" charset="0"/>
              </a:rPr>
              <a:t>Pri zlomenine predkolenia treba postupovať takto</a:t>
            </a: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endParaRPr lang="sk-SK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upokojiť zraneného a uložiť ho na chrbát do ľahu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pri otvorenej zlomenine priložiť na ranu sterilnú gázu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znehybniť končatinu dvoma dlahami (lyžiarska palica, stočená tkanina, konár a pod.)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dlahy pripevniť šatkou (obväzom) v hornej časti stehna, pri členku, pod a nad kolenom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privolať lekársku pomoc </a:t>
            </a:r>
          </a:p>
          <a:p>
            <a:endParaRPr lang="sk-SK" sz="2400" dirty="0"/>
          </a:p>
        </p:txBody>
      </p:sp>
      <p:pic>
        <p:nvPicPr>
          <p:cNvPr id="4" name="Picture 2" descr="http://www.oskole.sk/userfiles/image/Zofia/J%C3%BAl/Biol%C3%B3gia/Zaklady_prvej_pomoci_II_zlomeniny_html_m584f6f58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5257800"/>
            <a:ext cx="3438525" cy="1257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2350356" y="609600"/>
            <a:ext cx="4523995" cy="646331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scene3d>
            <a:camera prst="perspectiveFront"/>
            <a:lightRig rig="threePt" dir="t"/>
          </a:scene3d>
          <a:sp3d>
            <a:bevelT w="101600" prst="riblet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k-SK" sz="3600" b="1" cap="none" spc="0" dirty="0" smtClean="0">
                <a:ln/>
                <a:solidFill>
                  <a:schemeClr val="accent3"/>
                </a:solidFill>
                <a:effectLst/>
              </a:rPr>
              <a:t>Vytknutie členka</a:t>
            </a:r>
            <a:endParaRPr lang="sk-SK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381000" y="1524000"/>
            <a:ext cx="838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latin typeface="Times New Roman" pitchFamily="18" charset="0"/>
                <a:cs typeface="Times New Roman" pitchFamily="18" charset="0"/>
              </a:rPr>
              <a:t>Pri vytknutí členka treba postupovať takto</a:t>
            </a: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endParaRPr lang="sk-SK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Zraneného upokojiť a pohodlne uložiť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Stabilizovať končatinu, znehybniť ju a zdvihnúť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Priložiť studený obklad</a:t>
            </a:r>
          </a:p>
          <a:p>
            <a:pPr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Vyhľadať lekársku pomoc </a:t>
            </a:r>
            <a:endParaRPr lang="sk-SK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il_fi" descr="ankle-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962400"/>
            <a:ext cx="2362200" cy="2532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il_fi" descr="ankl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657599"/>
            <a:ext cx="3247571" cy="2589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2489018" y="609600"/>
            <a:ext cx="4246676" cy="646331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scene3d>
            <a:camera prst="perspectiveFront"/>
            <a:lightRig rig="threePt" dir="t"/>
          </a:scene3d>
          <a:sp3d>
            <a:bevelT w="101600" prst="riblet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k-SK" sz="3600" b="1" cap="none" spc="0" dirty="0" smtClean="0">
                <a:ln/>
                <a:solidFill>
                  <a:schemeClr val="accent3"/>
                </a:solidFill>
                <a:effectLst/>
              </a:rPr>
              <a:t>Vykĺbenie palca</a:t>
            </a:r>
            <a:endParaRPr lang="sk-SK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381000" y="1600200"/>
            <a:ext cx="830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latin typeface="Times New Roman" pitchFamily="18" charset="0"/>
                <a:cs typeface="Times New Roman" pitchFamily="18" charset="0"/>
              </a:rPr>
              <a:t>Pri vykĺbení palca treba postupovať takto</a:t>
            </a: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sk-SK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Zraneného upokojiť a pohodlne uložiť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Poranenú časť znehybniť obväzom a dať do závesu</a:t>
            </a:r>
          </a:p>
          <a:p>
            <a:pPr lvl="0"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Vyhľadať lekársku pomoc</a:t>
            </a:r>
            <a:endParaRPr lang="sk-SK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il_fi" descr="ruka-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27660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1764462" y="609600"/>
            <a:ext cx="5695790" cy="120032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scene3d>
            <a:camera prst="perspectiveFront"/>
            <a:lightRig rig="threePt" dir="t"/>
          </a:scene3d>
          <a:sp3d>
            <a:bevelT w="101600" prst="riblet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k-SK" sz="3600" b="1" cap="none" spc="0" dirty="0" smtClean="0">
                <a:ln/>
                <a:solidFill>
                  <a:schemeClr val="accent3"/>
                </a:solidFill>
                <a:effectLst/>
              </a:rPr>
              <a:t>Všeobecné zásady</a:t>
            </a:r>
          </a:p>
          <a:p>
            <a:pPr algn="ctr"/>
            <a:r>
              <a:rPr lang="sk-SK" sz="3600" b="1" dirty="0" smtClean="0">
                <a:ln/>
                <a:solidFill>
                  <a:schemeClr val="accent3"/>
                </a:solidFill>
              </a:rPr>
              <a:t>pri ošetrení zlomenín</a:t>
            </a:r>
            <a:endParaRPr lang="sk-SK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457200" y="1905000"/>
            <a:ext cx="8229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znehybnenie postihnutej časti (prípadne zastavenie krvácania)</a:t>
            </a:r>
          </a:p>
          <a:p>
            <a:pPr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nikdy nesmieme zlomeninu alebo vykĺbenie naprávať</a:t>
            </a:r>
          </a:p>
          <a:p>
            <a:pPr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zabezpečiť proti šokové opatrenia – ticho, teplo, tíšenie bolesti, telefón (transport)</a:t>
            </a:r>
          </a:p>
          <a:p>
            <a:pPr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postihnutú osobu nepresúvajte, kým neošetríte a nepodopriete poranenú časť. Výnimkou je iba </a:t>
            </a:r>
            <a:r>
              <a:rPr lang="sk-SK" sz="2400" u="sng" dirty="0" smtClean="0"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ohrozenie života</a:t>
            </a: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. Nedovoľte osobe jesť alebo piť, lebo pri možnej operácii bude potrebná celková anestézia</a:t>
            </a:r>
          </a:p>
          <a:p>
            <a:pPr>
              <a:buFont typeface="Wingdings" pitchFamily="2" charset="2"/>
              <a:buChar char="q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!!!! Každý človek je povinný poskytnúť prvú pomoc, pokiaľ tým neohrozí svoj život !!!!</a:t>
            </a:r>
            <a:endParaRPr lang="sk-SK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Obrázo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927701" y="609600"/>
            <a:ext cx="7369326" cy="120032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scene3d>
            <a:camera prst="perspectiveFront"/>
            <a:lightRig rig="threePt" dir="t"/>
          </a:scene3d>
          <a:sp3d>
            <a:bevelT w="101600" prst="riblet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k-SK" sz="3600" b="1" cap="none" spc="0" dirty="0" smtClean="0">
                <a:ln/>
                <a:solidFill>
                  <a:schemeClr val="accent3"/>
                </a:solidFill>
                <a:effectLst/>
              </a:rPr>
              <a:t>Dokážeme poskytnúť</a:t>
            </a:r>
          </a:p>
          <a:p>
            <a:pPr algn="ctr"/>
            <a:r>
              <a:rPr lang="sk-SK" sz="3600" b="1" dirty="0" smtClean="0">
                <a:ln/>
                <a:solidFill>
                  <a:schemeClr val="accent3"/>
                </a:solidFill>
              </a:rPr>
              <a:t>prvú pomoc pri zlomenine ?</a:t>
            </a:r>
            <a:endParaRPr lang="sk-SK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457200" y="1981200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Aký je postup pri poskytnutí prvej pomoci ?</a:t>
            </a:r>
          </a:p>
          <a:p>
            <a:endParaRPr lang="sk-SK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lphaLcParenR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Otvorených zlomeninách končatín</a:t>
            </a:r>
          </a:p>
          <a:p>
            <a:pPr marL="457200" indent="-457200">
              <a:buAutoNum type="alphaLcParenR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Zlomeninách končatín</a:t>
            </a:r>
          </a:p>
          <a:p>
            <a:pPr marL="457200" indent="-457200">
              <a:buAutoNum type="alphaLcParenR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Vytknutí členka</a:t>
            </a:r>
          </a:p>
          <a:p>
            <a:pPr marL="457200" indent="-457200">
              <a:buAutoNum type="alphaLcParenR"/>
            </a:pP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Vykĺbení palca</a:t>
            </a:r>
            <a:endParaRPr lang="sk-SK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533400" y="44196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Ktoré sú všeobecné zásady ošetrovania poranení kostí ?</a:t>
            </a:r>
            <a:endParaRPr lang="sk-SK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533400" y="52578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Poznáš základné telefónne čísla potrebné pre privolanie lekárskej pomoci pri úrazoch ?</a:t>
            </a:r>
            <a:endParaRPr lang="sk-SK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1446277" y="609600"/>
            <a:ext cx="6332183" cy="646331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scene3d>
            <a:camera prst="perspectiveFront"/>
            <a:lightRig rig="threePt" dir="t"/>
          </a:scene3d>
          <a:sp3d>
            <a:bevelT w="101600" prst="riblet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k-SK" sz="3600" b="1" dirty="0" smtClean="0">
                <a:ln/>
                <a:solidFill>
                  <a:schemeClr val="accent3"/>
                </a:solidFill>
              </a:rPr>
              <a:t>Ďakujem za pozornosť !</a:t>
            </a:r>
            <a:endParaRPr lang="sk-SK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026" name="Picture 2" descr="http://blog.360cities.net/wp-content/uploads/2010/01/pat-a-mat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447799"/>
            <a:ext cx="5029200" cy="48357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kt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k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54</TotalTime>
  <Words>284</Words>
  <Application>Microsoft Office PowerPoint</Application>
  <PresentationFormat>Prezentácia na obrazovke (4:3)</PresentationFormat>
  <Paragraphs>68</Paragraphs>
  <Slides>11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2" baseType="lpstr">
      <vt:lpstr>Aspekt</vt:lpstr>
      <vt:lpstr>Snímka 1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  <vt:lpstr>Snímka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Drexler</dc:creator>
  <cp:lastModifiedBy>ZSN</cp:lastModifiedBy>
  <cp:revision>9</cp:revision>
  <dcterms:created xsi:type="dcterms:W3CDTF">2012-02-27T15:39:00Z</dcterms:created>
  <dcterms:modified xsi:type="dcterms:W3CDTF">2012-03-01T05:28:57Z</dcterms:modified>
</cp:coreProperties>
</file>